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70" r:id="rId2"/>
    <p:sldId id="256" r:id="rId3"/>
    <p:sldId id="257" r:id="rId4"/>
    <p:sldId id="300" r:id="rId5"/>
    <p:sldId id="301" r:id="rId6"/>
    <p:sldId id="258" r:id="rId7"/>
    <p:sldId id="259" r:id="rId8"/>
    <p:sldId id="260" r:id="rId9"/>
    <p:sldId id="299" r:id="rId10"/>
    <p:sldId id="261" r:id="rId11"/>
    <p:sldId id="262" r:id="rId12"/>
    <p:sldId id="306" r:id="rId13"/>
    <p:sldId id="298" r:id="rId14"/>
    <p:sldId id="263" r:id="rId15"/>
    <p:sldId id="304" r:id="rId16"/>
    <p:sldId id="296" r:id="rId17"/>
    <p:sldId id="264" r:id="rId18"/>
    <p:sldId id="276" r:id="rId19"/>
    <p:sldId id="280" r:id="rId20"/>
    <p:sldId id="309" r:id="rId21"/>
    <p:sldId id="281" r:id="rId22"/>
    <p:sldId id="282" r:id="rId23"/>
    <p:sldId id="283" r:id="rId24"/>
    <p:sldId id="310" r:id="rId25"/>
    <p:sldId id="308" r:id="rId26"/>
    <p:sldId id="267" r:id="rId27"/>
    <p:sldId id="268" r:id="rId28"/>
    <p:sldId id="269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hidden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17" autoAdjust="0"/>
  </p:normalViewPr>
  <p:slideViewPr>
    <p:cSldViewPr snapToGrid="0" snapToObjects="1">
      <p:cViewPr varScale="1">
        <p:scale>
          <a:sx n="117" d="100"/>
          <a:sy n="117" d="100"/>
        </p:scale>
        <p:origin x="-30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-354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6C619-E1DF-A54F-A497-3846FB5B7474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6C990-8D9D-884C-B343-9C8A18B12E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441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75560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n-IN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15mn de présentation + 5mn pour</a:t>
            </a:r>
            <a:r>
              <a:rPr lang="bn-IN" sz="120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les questions</a:t>
            </a:r>
            <a:r>
              <a:rPr lang="bn-IN" sz="120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n-IN" sz="1200" baseline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Hello </a:t>
            </a:r>
            <a:r>
              <a:rPr lang="fr-FR" dirty="0" err="1" smtClean="0"/>
              <a:t>everyone</a:t>
            </a:r>
            <a:endParaRPr lang="fr-FR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err="1" smtClean="0"/>
              <a:t>I'm</a:t>
            </a:r>
            <a:r>
              <a:rPr lang="fr-FR" dirty="0" smtClean="0"/>
              <a:t> </a:t>
            </a:r>
            <a:r>
              <a:rPr lang="fr-FR" dirty="0" err="1" smtClean="0"/>
              <a:t>Jeremie</a:t>
            </a:r>
            <a:r>
              <a:rPr lang="fr-FR" dirty="0" smtClean="0"/>
              <a:t> Decock</a:t>
            </a:r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err="1" smtClean="0"/>
              <a:t>I'm</a:t>
            </a:r>
            <a:r>
              <a:rPr lang="fr-FR" dirty="0" smtClean="0"/>
              <a:t> </a:t>
            </a:r>
            <a:r>
              <a:rPr lang="fr-FR" dirty="0" err="1" smtClean="0"/>
              <a:t>Postdoc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CEA Saclay</a:t>
            </a:r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I </a:t>
            </a:r>
            <a:r>
              <a:rPr lang="fr-FR" dirty="0" err="1" smtClean="0"/>
              <a:t>work</a:t>
            </a:r>
            <a:r>
              <a:rPr lang="fr-FR" dirty="0" smtClean="0"/>
              <a:t> in the </a:t>
            </a:r>
            <a:r>
              <a:rPr lang="fr-FR" dirty="0" err="1" smtClean="0"/>
              <a:t>astrophysics</a:t>
            </a:r>
            <a:r>
              <a:rPr lang="fr-FR" dirty="0" smtClean="0"/>
              <a:t> division </a:t>
            </a:r>
            <a:r>
              <a:rPr lang="bn-IN" dirty="0" smtClean="0"/>
              <a:t>under the supervision of </a:t>
            </a:r>
            <a:r>
              <a:rPr lang="fr-FR" dirty="0" smtClean="0"/>
              <a:t>Karl</a:t>
            </a:r>
            <a:r>
              <a:rPr lang="bn-IN" dirty="0" smtClean="0"/>
              <a:t> Kosack</a:t>
            </a:r>
            <a:endParaRPr lang="fr-FR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And I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briefly</a:t>
            </a:r>
            <a:r>
              <a:rPr lang="fr-FR" dirty="0" smtClean="0"/>
              <a:t> </a:t>
            </a:r>
            <a:r>
              <a:rPr lang="fr-FR" dirty="0" err="1" smtClean="0"/>
              <a:t>introduce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on </a:t>
            </a:r>
            <a:r>
              <a:rPr lang="fr-FR" dirty="0" err="1" smtClean="0"/>
              <a:t>advance</a:t>
            </a:r>
            <a:r>
              <a:rPr lang="fr-FR" dirty="0" smtClean="0"/>
              <a:t> image </a:t>
            </a:r>
            <a:r>
              <a:rPr lang="fr-FR" dirty="0" err="1" smtClean="0"/>
              <a:t>cleaning</a:t>
            </a:r>
            <a:endParaRPr lang="fr-FR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bn-IN" dirty="0" smtClean="0"/>
              <a:t>for</a:t>
            </a:r>
            <a:r>
              <a:rPr lang="bn-IN" baseline="0" dirty="0" smtClean="0"/>
              <a:t> gamma-ray science</a:t>
            </a:r>
            <a:endParaRPr lang="fr-FR" dirty="0" smtClean="0"/>
          </a:p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088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so</a:t>
            </a:r>
            <a:r>
              <a:rPr lang="fr-FR" dirty="0" smtClean="0"/>
              <a:t> images have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denoised</a:t>
            </a:r>
            <a:r>
              <a:rPr lang="fr-FR" dirty="0" smtClean="0"/>
              <a:t> </a:t>
            </a:r>
            <a:r>
              <a:rPr lang="fr-FR" dirty="0" err="1" smtClean="0"/>
              <a:t>prior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parametrized</a:t>
            </a:r>
            <a:r>
              <a:rPr lang="fr-FR" dirty="0" smtClean="0"/>
              <a:t>…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to </a:t>
            </a:r>
            <a:r>
              <a:rPr lang="fr-FR" dirty="0" err="1" smtClean="0"/>
              <a:t>get</a:t>
            </a:r>
            <a:r>
              <a:rPr lang="fr-FR" dirty="0" smtClean="0"/>
              <a:t> the </a:t>
            </a:r>
            <a:r>
              <a:rPr lang="fr-FR" dirty="0" err="1" smtClean="0"/>
              <a:t>origin</a:t>
            </a:r>
            <a:r>
              <a:rPr lang="fr-FR" dirty="0" smtClean="0"/>
              <a:t> and the </a:t>
            </a:r>
            <a:r>
              <a:rPr lang="fr-FR" dirty="0" err="1" smtClean="0"/>
              <a:t>trajectory</a:t>
            </a:r>
            <a:r>
              <a:rPr lang="fr-FR" dirty="0" smtClean="0"/>
              <a:t> of the </a:t>
            </a:r>
            <a:r>
              <a:rPr lang="fr-FR" dirty="0" err="1" smtClean="0"/>
              <a:t>shower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67781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bn-IN" dirty="0" smtClean="0"/>
              <a:t>And </a:t>
            </a:r>
            <a:r>
              <a:rPr lang="fr-FR" dirty="0" smtClean="0"/>
              <a:t>as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telescopes</a:t>
            </a:r>
            <a:r>
              <a:rPr lang="fr-FR" dirty="0" smtClean="0"/>
              <a:t>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combine </a:t>
            </a:r>
            <a:r>
              <a:rPr lang="fr-FR" dirty="0" err="1" smtClean="0"/>
              <a:t>them</a:t>
            </a:r>
            <a:r>
              <a:rPr lang="fr-FR" dirty="0" smtClean="0"/>
              <a:t> to </a:t>
            </a:r>
            <a:r>
              <a:rPr lang="fr-FR" dirty="0" err="1" smtClean="0"/>
              <a:t>increase</a:t>
            </a:r>
            <a:r>
              <a:rPr lang="fr-FR" dirty="0" smtClean="0"/>
              <a:t> the </a:t>
            </a:r>
            <a:r>
              <a:rPr lang="fr-FR" dirty="0" err="1" smtClean="0"/>
              <a:t>accuracy</a:t>
            </a:r>
            <a:r>
              <a:rPr lang="fr-FR" dirty="0" smtClean="0"/>
              <a:t> of </a:t>
            </a:r>
            <a:r>
              <a:rPr lang="fr-FR" dirty="0" err="1" smtClean="0"/>
              <a:t>this</a:t>
            </a:r>
            <a:r>
              <a:rPr lang="fr-FR" dirty="0" smtClean="0"/>
              <a:t> reconstruction</a:t>
            </a:r>
          </a:p>
          <a:p>
            <a:pPr marL="0" indent="0" rtl="0">
              <a:buFont typeface="Arial"/>
              <a:buNone/>
            </a:pP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bn-IN" dirty="0" smtClean="0"/>
              <a:t>By</a:t>
            </a:r>
            <a:r>
              <a:rPr lang="bn-IN" baseline="0" dirty="0" smtClean="0"/>
              <a:t> c</a:t>
            </a:r>
            <a:r>
              <a:rPr lang="fr-FR" dirty="0" err="1" smtClean="0"/>
              <a:t>ombining</a:t>
            </a:r>
            <a:r>
              <a:rPr lang="fr-FR" dirty="0" smtClean="0"/>
              <a:t> </a:t>
            </a:r>
            <a:r>
              <a:rPr lang="fr-FR" dirty="0" smtClean="0"/>
              <a:t>all </a:t>
            </a:r>
            <a:r>
              <a:rPr lang="fr-FR" dirty="0" err="1" smtClean="0"/>
              <a:t>those</a:t>
            </a:r>
            <a:r>
              <a:rPr lang="fr-FR" dirty="0" smtClean="0"/>
              <a:t> </a:t>
            </a:r>
            <a:r>
              <a:rPr lang="fr-FR" dirty="0" err="1" smtClean="0"/>
              <a:t>reconstructed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in time,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sky</a:t>
            </a:r>
            <a:r>
              <a:rPr lang="fr-FR" dirty="0" smtClean="0"/>
              <a:t> </a:t>
            </a:r>
            <a:r>
              <a:rPr lang="fr-FR" dirty="0" err="1" smtClean="0"/>
              <a:t>maps</a:t>
            </a:r>
            <a:r>
              <a:rPr lang="fr-FR" dirty="0" smtClean="0"/>
              <a:t> of </a:t>
            </a:r>
            <a:r>
              <a:rPr lang="fr-FR" dirty="0" err="1" smtClean="0"/>
              <a:t>highly</a:t>
            </a:r>
            <a:r>
              <a:rPr lang="fr-FR" dirty="0" smtClean="0"/>
              <a:t> </a:t>
            </a:r>
            <a:r>
              <a:rPr lang="fr-FR" dirty="0" err="1" smtClean="0"/>
              <a:t>energetic</a:t>
            </a:r>
            <a:r>
              <a:rPr lang="fr-FR" dirty="0" smtClean="0"/>
              <a:t> sources</a:t>
            </a:r>
          </a:p>
        </p:txBody>
      </p:sp>
    </p:spTree>
    <p:extLst>
      <p:ext uri="{BB962C8B-B14F-4D97-AF65-F5344CB8AC3E}">
        <p14:creationId xmlns:p14="http://schemas.microsoft.com/office/powerpoint/2010/main" val="293612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749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104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bn-IN" dirty="0" smtClean="0"/>
              <a:t>A</a:t>
            </a:r>
            <a:r>
              <a:rPr lang="fr-FR" dirty="0" err="1" smtClean="0"/>
              <a:t>ctually</a:t>
            </a:r>
            <a:r>
              <a:rPr lang="fr-FR" dirty="0" smtClean="0"/>
              <a:t> </a:t>
            </a:r>
            <a:r>
              <a:rPr lang="fr-FR" dirty="0" err="1" smtClean="0"/>
              <a:t>it's</a:t>
            </a:r>
            <a:r>
              <a:rPr lang="fr-FR" dirty="0" smtClean="0"/>
              <a:t> a bit more </a:t>
            </a:r>
            <a:r>
              <a:rPr lang="fr-FR" dirty="0" err="1" smtClean="0"/>
              <a:t>complicated</a:t>
            </a:r>
            <a:r>
              <a:rPr lang="fr-FR" dirty="0" smtClean="0"/>
              <a:t> </a:t>
            </a:r>
            <a:r>
              <a:rPr lang="bn-IN" dirty="0" smtClean="0"/>
              <a:t>to reconstruct events </a:t>
            </a:r>
            <a:r>
              <a:rPr lang="fr-FR" dirty="0" err="1" smtClean="0"/>
              <a:t>because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in addition to the night </a:t>
            </a:r>
            <a:r>
              <a:rPr lang="fr-FR" dirty="0" err="1" smtClean="0"/>
              <a:t>sky</a:t>
            </a:r>
            <a:r>
              <a:rPr lang="fr-FR" dirty="0" smtClean="0"/>
              <a:t> background I </a:t>
            </a:r>
            <a:r>
              <a:rPr lang="fr-FR" dirty="0" err="1" smtClean="0"/>
              <a:t>shown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showers</a:t>
            </a:r>
            <a:r>
              <a:rPr lang="fr-FR" dirty="0" smtClean="0"/>
              <a:t> are not relevant for us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as </a:t>
            </a: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caused</a:t>
            </a:r>
            <a:r>
              <a:rPr lang="fr-FR" dirty="0" smtClean="0"/>
              <a:t> by Hadrons (</a:t>
            </a:r>
            <a:r>
              <a:rPr lang="fr-FR" dirty="0" err="1" smtClean="0"/>
              <a:t>mostly</a:t>
            </a:r>
            <a:r>
              <a:rPr lang="fr-FR" dirty="0" smtClean="0"/>
              <a:t> protons</a:t>
            </a:r>
            <a:r>
              <a:rPr lang="fr-FR" dirty="0" smtClean="0"/>
              <a:t>)</a:t>
            </a:r>
            <a:r>
              <a:rPr lang="bn-IN" dirty="0" smtClean="0"/>
              <a:t>.</a:t>
            </a:r>
          </a:p>
          <a:p>
            <a:pPr marL="0" indent="0" rtl="0">
              <a:buFont typeface="Arial"/>
              <a:buNone/>
            </a:pP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bn-IN" dirty="0" smtClean="0"/>
              <a:t>T</a:t>
            </a:r>
            <a:r>
              <a:rPr lang="fr-FR" dirty="0" err="1" smtClean="0"/>
              <a:t>his</a:t>
            </a:r>
            <a:r>
              <a:rPr lang="fr-FR" dirty="0" smtClean="0"/>
              <a:t> </a:t>
            </a:r>
            <a:r>
              <a:rPr lang="fr-FR" dirty="0" err="1" smtClean="0"/>
              <a:t>cosmic</a:t>
            </a:r>
            <a:r>
              <a:rPr lang="fr-FR" dirty="0" smtClean="0"/>
              <a:t> ray background </a:t>
            </a:r>
            <a:r>
              <a:rPr lang="fr-FR" dirty="0" err="1" smtClean="0"/>
              <a:t>dominates</a:t>
            </a:r>
            <a:r>
              <a:rPr lang="fr-FR" dirty="0" smtClean="0"/>
              <a:t> the gamma rays by 5 </a:t>
            </a:r>
            <a:r>
              <a:rPr lang="fr-FR" dirty="0" err="1" smtClean="0"/>
              <a:t>orders</a:t>
            </a:r>
            <a:r>
              <a:rPr lang="fr-FR" dirty="0" smtClean="0"/>
              <a:t> of </a:t>
            </a:r>
            <a:r>
              <a:rPr lang="fr-FR" dirty="0" smtClean="0"/>
              <a:t>magnitude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and </a:t>
            </a:r>
            <a:r>
              <a:rPr lang="fr-FR" dirty="0" err="1" smtClean="0"/>
              <a:t>their</a:t>
            </a:r>
            <a:r>
              <a:rPr lang="fr-FR" dirty="0" smtClean="0"/>
              <a:t> images are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distinguish</a:t>
            </a:r>
            <a:r>
              <a:rPr lang="fr-FR" dirty="0" smtClean="0"/>
              <a:t> to gamma rays</a:t>
            </a:r>
          </a:p>
        </p:txBody>
      </p:sp>
    </p:spTree>
    <p:extLst>
      <p:ext uri="{BB962C8B-B14F-4D97-AF65-F5344CB8AC3E}">
        <p14:creationId xmlns:p14="http://schemas.microsoft.com/office/powerpoint/2010/main" val="120489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IN" dirty="0" smtClean="0"/>
              <a:t>T</a:t>
            </a:r>
            <a:r>
              <a:rPr lang="fr-FR" dirty="0" err="1" smtClean="0"/>
              <a:t>he</a:t>
            </a:r>
            <a:r>
              <a:rPr lang="fr-FR" dirty="0" smtClean="0"/>
              <a:t> time </a:t>
            </a:r>
            <a:r>
              <a:rPr lang="fr-FR" dirty="0" err="1" smtClean="0"/>
              <a:t>scale</a:t>
            </a:r>
            <a:r>
              <a:rPr lang="fr-FR" dirty="0" smtClean="0"/>
              <a:t> of </a:t>
            </a:r>
            <a:r>
              <a:rPr lang="fr-FR" dirty="0" err="1" smtClean="0"/>
              <a:t>these</a:t>
            </a:r>
            <a:r>
              <a:rPr lang="fr-FR" dirty="0" smtClean="0"/>
              <a:t> animations </a:t>
            </a:r>
            <a:r>
              <a:rPr lang="fr-FR" dirty="0" err="1" smtClean="0"/>
              <a:t>is</a:t>
            </a:r>
            <a:r>
              <a:rPr lang="fr-FR" dirty="0" smtClean="0"/>
              <a:t> few nano seconds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796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bn-IN" dirty="0" smtClean="0"/>
              <a:t>O</a:t>
            </a:r>
            <a:r>
              <a:rPr lang="fr-FR" dirty="0" err="1" smtClean="0"/>
              <a:t>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focus on </a:t>
            </a:r>
            <a:r>
              <a:rPr lang="fr-FR" dirty="0" err="1" smtClean="0"/>
              <a:t>two</a:t>
            </a:r>
            <a:r>
              <a:rPr lang="fr-FR" dirty="0" smtClean="0"/>
              <a:t> aspects for </a:t>
            </a:r>
            <a:r>
              <a:rPr lang="fr-FR" dirty="0" err="1" smtClean="0"/>
              <a:t>Cherenkov</a:t>
            </a:r>
            <a:r>
              <a:rPr lang="fr-FR" dirty="0" smtClean="0"/>
              <a:t> </a:t>
            </a:r>
            <a:r>
              <a:rPr lang="fr-FR" dirty="0" err="1" smtClean="0"/>
              <a:t>telescopes</a:t>
            </a:r>
            <a:r>
              <a:rPr lang="fr-FR" dirty="0" smtClean="0"/>
              <a:t> :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... and …</a:t>
            </a:r>
          </a:p>
          <a:p>
            <a:pPr marL="0" indent="0" rtl="0">
              <a:buFont typeface="Arial"/>
              <a:buNone/>
            </a:pP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for …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a </a:t>
            </a:r>
            <a:r>
              <a:rPr lang="fr-FR" dirty="0" err="1" smtClean="0"/>
              <a:t>better</a:t>
            </a:r>
            <a:r>
              <a:rPr lang="fr-FR" dirty="0" smtClean="0"/>
              <a:t> …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improve</a:t>
            </a:r>
            <a:r>
              <a:rPr lang="fr-FR" baseline="0" dirty="0" smtClean="0"/>
              <a:t> PSF</a:t>
            </a:r>
            <a:r>
              <a:rPr lang="fr-FR" dirty="0" smtClean="0"/>
              <a:t>...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</a:t>
            </a:r>
            <a:r>
              <a:rPr lang="fr-FR" dirty="0" err="1" smtClean="0"/>
              <a:t>say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able to </a:t>
            </a:r>
            <a:r>
              <a:rPr lang="fr-FR" dirty="0" err="1" smtClean="0"/>
              <a:t>detect</a:t>
            </a:r>
            <a:r>
              <a:rPr lang="fr-FR" dirty="0" smtClean="0"/>
              <a:t> </a:t>
            </a:r>
            <a:r>
              <a:rPr lang="fr-FR" dirty="0" err="1" smtClean="0"/>
              <a:t>fainter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a </a:t>
            </a:r>
            <a:r>
              <a:rPr lang="fr-FR" dirty="0" err="1" smtClean="0"/>
              <a:t>better</a:t>
            </a:r>
            <a:r>
              <a:rPr lang="fr-FR" dirty="0" smtClean="0"/>
              <a:t> real time discrimination </a:t>
            </a:r>
            <a:r>
              <a:rPr lang="fr-FR" dirty="0" err="1" smtClean="0"/>
              <a:t>between</a:t>
            </a:r>
            <a:r>
              <a:rPr lang="fr-FR" dirty="0" smtClean="0"/>
              <a:t> Hadrons and gamma rays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highly</a:t>
            </a:r>
            <a:r>
              <a:rPr lang="fr-FR" dirty="0" smtClean="0"/>
              <a:t> </a:t>
            </a:r>
            <a:r>
              <a:rPr lang="fr-FR" dirty="0" err="1" smtClean="0"/>
              <a:t>reduce</a:t>
            </a:r>
            <a:r>
              <a:rPr lang="fr-FR" dirty="0" smtClean="0"/>
              <a:t> the data volume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huge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CTA : 10Gb/s</a:t>
            </a:r>
          </a:p>
          <a:p>
            <a:pPr marL="0" indent="0" rtl="0">
              <a:buFont typeface="Arial"/>
              <a:buNone/>
            </a:pP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For </a:t>
            </a:r>
            <a:r>
              <a:rPr lang="fr-FR" dirty="0" err="1" smtClean="0"/>
              <a:t>transient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have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…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It’s</a:t>
            </a:r>
            <a:r>
              <a:rPr lang="fr-FR" dirty="0" smtClean="0"/>
              <a:t> </a:t>
            </a:r>
            <a:r>
              <a:rPr lang="fr-FR" dirty="0" err="1" smtClean="0"/>
              <a:t>less</a:t>
            </a:r>
            <a:r>
              <a:rPr lang="fr-FR" dirty="0" smtClean="0"/>
              <a:t> sensitive to instrumental</a:t>
            </a:r>
            <a:r>
              <a:rPr lang="fr-FR" baseline="0" dirty="0" smtClean="0"/>
              <a:t> calibration             (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alterations</a:t>
            </a:r>
            <a:r>
              <a:rPr lang="fr-FR" baseline="0" dirty="0" smtClean="0"/>
              <a:t> are large </a:t>
            </a:r>
            <a:r>
              <a:rPr lang="fr-FR" baseline="0" dirty="0" err="1" smtClean="0"/>
              <a:t>scale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effects</a:t>
            </a:r>
            <a:r>
              <a:rPr lang="fr-FR" baseline="0" dirty="0" smtClean="0"/>
              <a:t>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79437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smtClean="0"/>
              <a:t>the </a:t>
            </a:r>
            <a:r>
              <a:rPr lang="fr-FR" dirty="0" err="1" smtClean="0"/>
              <a:t>idea</a:t>
            </a:r>
            <a:r>
              <a:rPr lang="fr-FR" dirty="0" smtClean="0"/>
              <a:t> of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</a:t>
            </a:r>
            <a:r>
              <a:rPr lang="fr-FR" dirty="0" err="1" smtClean="0"/>
              <a:t>make</a:t>
            </a:r>
            <a:r>
              <a:rPr lang="fr-FR" dirty="0" smtClean="0"/>
              <a:t> synergies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fields</a:t>
            </a:r>
            <a:r>
              <a:rPr lang="fr-FR" dirty="0" smtClean="0"/>
              <a:t>.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For instance, in CEA,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a </a:t>
            </a:r>
            <a:r>
              <a:rPr lang="fr-FR" dirty="0" err="1" smtClean="0"/>
              <a:t>cosmology</a:t>
            </a:r>
            <a:r>
              <a:rPr lang="fr-FR" dirty="0" smtClean="0"/>
              <a:t> group </a:t>
            </a:r>
            <a:r>
              <a:rPr lang="fr-FR" dirty="0" err="1" smtClean="0"/>
              <a:t>study</a:t>
            </a:r>
            <a:r>
              <a:rPr lang="fr-FR" dirty="0" smtClean="0"/>
              <a:t> </a:t>
            </a:r>
            <a:r>
              <a:rPr lang="fr-FR" dirty="0" err="1" smtClean="0"/>
              <a:t>weak</a:t>
            </a:r>
            <a:r>
              <a:rPr lang="fr-FR" dirty="0" smtClean="0"/>
              <a:t> </a:t>
            </a:r>
            <a:r>
              <a:rPr lang="fr-FR" dirty="0" err="1" smtClean="0"/>
              <a:t>gravitational</a:t>
            </a:r>
            <a:r>
              <a:rPr lang="fr-FR" dirty="0" smtClean="0"/>
              <a:t> </a:t>
            </a:r>
            <a:r>
              <a:rPr lang="fr-FR" dirty="0" err="1" smtClean="0"/>
              <a:t>lensing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say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bending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galaxy</a:t>
            </a:r>
            <a:r>
              <a:rPr lang="fr-FR" dirty="0" smtClean="0"/>
              <a:t> images </a:t>
            </a:r>
            <a:r>
              <a:rPr lang="fr-FR" dirty="0" err="1" smtClean="0"/>
              <a:t>caused</a:t>
            </a:r>
            <a:r>
              <a:rPr lang="fr-FR" dirty="0" smtClean="0"/>
              <a:t> by massive </a:t>
            </a:r>
            <a:r>
              <a:rPr lang="fr-FR" dirty="0" err="1" smtClean="0"/>
              <a:t>objects</a:t>
            </a:r>
            <a:r>
              <a:rPr lang="fr-FR" dirty="0" smtClean="0"/>
              <a:t>...      (Euclid)</a:t>
            </a:r>
          </a:p>
          <a:p>
            <a:pPr marL="0" indent="0" rtl="0">
              <a:buFont typeface="Arial"/>
              <a:buNone/>
            </a:pP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These</a:t>
            </a:r>
            <a:r>
              <a:rPr lang="fr-FR" baseline="0" dirty="0" smtClean="0"/>
              <a:t> i</a:t>
            </a:r>
            <a:r>
              <a:rPr lang="fr-FR" dirty="0" smtClean="0"/>
              <a:t>mages are </a:t>
            </a:r>
            <a:r>
              <a:rPr lang="fr-FR" dirty="0" err="1" smtClean="0"/>
              <a:t>Gaussian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signal on a </a:t>
            </a:r>
            <a:r>
              <a:rPr lang="fr-FR" dirty="0" err="1" smtClean="0"/>
              <a:t>high</a:t>
            </a:r>
            <a:r>
              <a:rPr lang="fr-FR" dirty="0" smtClean="0"/>
              <a:t> noise background</a:t>
            </a:r>
          </a:p>
          <a:p>
            <a:pPr marL="171450" lvl="6" indent="-171450" rtl="0">
              <a:buFont typeface="Arial"/>
              <a:buChar char="•"/>
            </a:pPr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nearly</a:t>
            </a:r>
            <a:r>
              <a:rPr lang="fr-FR" dirty="0" smtClean="0"/>
              <a:t> </a:t>
            </a:r>
            <a:r>
              <a:rPr lang="fr-FR" dirty="0" err="1" smtClean="0"/>
              <a:t>idendical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problem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,</a:t>
            </a:r>
            <a:endParaRPr lang="fr-FR" dirty="0" smtClean="0"/>
          </a:p>
          <a:p>
            <a:pPr marL="171450" lvl="2" indent="-171450" rtl="0">
              <a:buFont typeface="Arial"/>
              <a:buChar char="•"/>
            </a:pPr>
            <a:r>
              <a:rPr lang="fr-FR" dirty="0" smtClean="0"/>
              <a:t>the </a:t>
            </a:r>
            <a:r>
              <a:rPr lang="fr-FR" dirty="0" err="1" smtClean="0"/>
              <a:t>physics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but the maths are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.</a:t>
            </a:r>
            <a:endParaRPr lang="fr-FR" dirty="0" smtClean="0"/>
          </a:p>
          <a:p>
            <a:pPr marL="171450" lvl="2" indent="-171450" rtl="0">
              <a:buFont typeface="Arial"/>
              <a:buChar char="•"/>
            </a:pPr>
            <a:r>
              <a:rPr lang="fr-FR" dirty="0" err="1" smtClean="0"/>
              <a:t>Thus</a:t>
            </a:r>
            <a:r>
              <a:rPr lang="fr-FR" dirty="0" smtClean="0"/>
              <a:t> as ...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a good </a:t>
            </a:r>
            <a:r>
              <a:rPr lang="fr-FR" dirty="0" err="1" smtClean="0"/>
              <a:t>idea</a:t>
            </a:r>
            <a:r>
              <a:rPr lang="fr-FR" dirty="0" smtClean="0"/>
              <a:t> to exploit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224672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bn-IN" dirty="0" smtClean="0"/>
              <a:t>Here</a:t>
            </a:r>
            <a:r>
              <a:rPr lang="bn-IN" baseline="0" dirty="0" smtClean="0"/>
              <a:t> is an example of methods currently used ...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bn-IN" baseline="0" dirty="0" smtClean="0"/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bn-IN" baseline="0" dirty="0" smtClean="0"/>
              <a:t>...</a:t>
            </a:r>
            <a:endParaRPr lang="bn-IN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bn-IN" dirty="0" smtClean="0"/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fr-FR" dirty="0" err="1" smtClean="0"/>
              <a:t>Fast</a:t>
            </a:r>
            <a:r>
              <a:rPr lang="fr-FR" dirty="0" smtClean="0"/>
              <a:t> </a:t>
            </a:r>
            <a:r>
              <a:rPr lang="fr-FR" dirty="0" smtClean="0"/>
              <a:t>and simple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fr-FR" baseline="0" dirty="0" smtClean="0"/>
              <a:t>Good </a:t>
            </a:r>
            <a:r>
              <a:rPr lang="fr-FR" baseline="0" dirty="0" err="1" smtClean="0"/>
              <a:t>enough</a:t>
            </a:r>
            <a:r>
              <a:rPr lang="fr-FR" dirty="0" smtClean="0"/>
              <a:t> for </a:t>
            </a:r>
            <a:r>
              <a:rPr lang="fr-FR" dirty="0" err="1" smtClean="0"/>
              <a:t>bright</a:t>
            </a:r>
            <a:r>
              <a:rPr lang="fr-FR" dirty="0" smtClean="0"/>
              <a:t> </a:t>
            </a:r>
            <a:r>
              <a:rPr lang="fr-FR" dirty="0" err="1" smtClean="0"/>
              <a:t>showers</a:t>
            </a:r>
            <a:endParaRPr lang="fr-FR" dirty="0" smtClean="0"/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fr-FR" dirty="0" smtClean="0"/>
              <a:t>But</a:t>
            </a:r>
            <a:r>
              <a:rPr lang="fr-FR" baseline="0" dirty="0" smtClean="0"/>
              <a:t> </a:t>
            </a:r>
            <a:r>
              <a:rPr lang="fr-FR" baseline="0" dirty="0" smtClean="0"/>
              <a:t>not</a:t>
            </a:r>
            <a:r>
              <a:rPr lang="fr-FR" dirty="0" smtClean="0"/>
              <a:t> for </a:t>
            </a:r>
            <a:r>
              <a:rPr lang="fr-FR" dirty="0" err="1" smtClean="0"/>
              <a:t>faint</a:t>
            </a:r>
            <a:r>
              <a:rPr lang="fr-FR" dirty="0" smtClean="0"/>
              <a:t> </a:t>
            </a:r>
            <a:r>
              <a:rPr lang="fr-FR" dirty="0" err="1" smtClean="0"/>
              <a:t>showers</a:t>
            </a:r>
            <a:r>
              <a:rPr lang="fr-F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0977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bn-IN" dirty="0" smtClean="0"/>
              <a:t>Here</a:t>
            </a:r>
            <a:r>
              <a:rPr lang="bn-IN" baseline="0" dirty="0" smtClean="0"/>
              <a:t> is an example of more advanced method ...</a:t>
            </a:r>
          </a:p>
          <a:p>
            <a:pPr marL="0" indent="0">
              <a:buFont typeface="Arial"/>
              <a:buNone/>
            </a:pPr>
            <a:endParaRPr lang="bn-IN" baseline="0" dirty="0" smtClean="0"/>
          </a:p>
          <a:p>
            <a:pPr marL="171450" indent="-171450">
              <a:buFont typeface="Arial"/>
              <a:buChar char="•"/>
            </a:pPr>
            <a:r>
              <a:rPr lang="bn-IN" dirty="0" smtClean="0"/>
              <a:t>Sparce image and</a:t>
            </a:r>
            <a:r>
              <a:rPr lang="bn-IN" baseline="0" dirty="0" smtClean="0"/>
              <a:t> signal processing</a:t>
            </a:r>
          </a:p>
          <a:p>
            <a:pPr marL="171450" indent="-171450">
              <a:buFont typeface="Arial"/>
              <a:buChar char="•"/>
            </a:pPr>
            <a:r>
              <a:rPr lang="bn-IN" baseline="0" dirty="0" smtClean="0"/>
              <a:t>So roughly the basic idea is to</a:t>
            </a:r>
            <a:endParaRPr lang="bn-IN" dirty="0" smtClean="0"/>
          </a:p>
          <a:p>
            <a:pPr marL="171450" lvl="1" indent="-171450">
              <a:buFont typeface="Arial"/>
              <a:buChar char="•"/>
            </a:pPr>
            <a:r>
              <a:rPr lang="bn-IN" dirty="0" smtClean="0"/>
              <a:t>a</a:t>
            </a:r>
            <a:r>
              <a:rPr lang="fr-FR" dirty="0" err="1" smtClean="0"/>
              <a:t>pply</a:t>
            </a:r>
            <a:r>
              <a:rPr lang="fr-FR" dirty="0" smtClean="0"/>
              <a:t> </a:t>
            </a:r>
            <a:r>
              <a:rPr lang="bn-IN" dirty="0" smtClean="0"/>
              <a:t>a</a:t>
            </a:r>
            <a:r>
              <a:rPr lang="fr-FR" dirty="0" smtClean="0"/>
              <a:t> </a:t>
            </a:r>
            <a:r>
              <a:rPr lang="fr-FR" dirty="0" err="1" smtClean="0"/>
              <a:t>transform</a:t>
            </a:r>
            <a:r>
              <a:rPr lang="fr-FR" dirty="0" smtClean="0"/>
              <a:t> on the signa</a:t>
            </a:r>
            <a:r>
              <a:rPr lang="bn-IN" dirty="0" smtClean="0"/>
              <a:t>l</a:t>
            </a:r>
            <a:endParaRPr lang="fr-FR" dirty="0" smtClean="0"/>
          </a:p>
          <a:p>
            <a:pPr marL="171450" lvl="1" indent="-171450">
              <a:buFont typeface="Arial"/>
              <a:buChar char="•"/>
            </a:pPr>
            <a:r>
              <a:rPr lang="bn-IN" dirty="0" smtClean="0"/>
              <a:t>then a</a:t>
            </a:r>
            <a:r>
              <a:rPr lang="fr-FR" dirty="0" err="1" smtClean="0"/>
              <a:t>pply</a:t>
            </a:r>
            <a:r>
              <a:rPr lang="fr-FR" dirty="0" smtClean="0"/>
              <a:t> </a:t>
            </a:r>
            <a:r>
              <a:rPr lang="fr-FR" dirty="0" smtClean="0"/>
              <a:t>a </a:t>
            </a:r>
            <a:r>
              <a:rPr lang="fr-FR" dirty="0" err="1" smtClean="0"/>
              <a:t>threshold</a:t>
            </a:r>
            <a:r>
              <a:rPr lang="fr-FR" dirty="0" smtClean="0"/>
              <a:t> in the </a:t>
            </a:r>
            <a:r>
              <a:rPr lang="fr-FR" dirty="0" err="1" smtClean="0"/>
              <a:t>transformed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bn-IN" dirty="0" smtClean="0"/>
          </a:p>
          <a:p>
            <a:pPr marL="171450" lvl="1" indent="-171450">
              <a:buFont typeface="Arial"/>
              <a:buChar char="•"/>
            </a:pPr>
            <a:r>
              <a:rPr lang="bn-IN" dirty="0" smtClean="0"/>
              <a:t>and finally i</a:t>
            </a:r>
            <a:r>
              <a:rPr lang="fr-FR" dirty="0" err="1" smtClean="0"/>
              <a:t>nvert</a:t>
            </a:r>
            <a:r>
              <a:rPr lang="fr-FR" dirty="0" smtClean="0"/>
              <a:t> </a:t>
            </a:r>
            <a:r>
              <a:rPr lang="fr-FR" dirty="0" smtClean="0"/>
              <a:t>the </a:t>
            </a:r>
            <a:r>
              <a:rPr lang="fr-FR" dirty="0" err="1" smtClean="0"/>
              <a:t>transform</a:t>
            </a:r>
            <a:r>
              <a:rPr lang="fr-FR" dirty="0" smtClean="0"/>
              <a:t> to go back to the original signal </a:t>
            </a:r>
            <a:r>
              <a:rPr lang="fr-FR" dirty="0" err="1" smtClean="0"/>
              <a:t>space</a:t>
            </a:r>
            <a:endParaRPr lang="fr-FR" dirty="0" smtClean="0"/>
          </a:p>
          <a:p>
            <a:endParaRPr lang="fr-FR" sz="1200" dirty="0" smtClean="0"/>
          </a:p>
          <a:p>
            <a:pPr marL="171450" indent="-171450">
              <a:buFont typeface="Arial"/>
              <a:buChar char="•"/>
            </a:pPr>
            <a:r>
              <a:rPr lang="bn-IN" dirty="0" smtClean="0"/>
              <a:t>To illustrate this, we have here a very basic example for an</a:t>
            </a:r>
            <a:r>
              <a:rPr lang="bn-IN" baseline="0" dirty="0" smtClean="0"/>
              <a:t> easy 1D signal using Fourier transform:</a:t>
            </a:r>
          </a:p>
          <a:p>
            <a:pPr marL="171450" indent="-171450">
              <a:buFont typeface="Arial"/>
              <a:buChar char="•"/>
            </a:pPr>
            <a:r>
              <a:rPr lang="fr-FR" b="0" baseline="0" dirty="0" smtClean="0"/>
              <a:t>O</a:t>
            </a:r>
            <a:r>
              <a:rPr lang="bn-IN" b="0" baseline="0" dirty="0" smtClean="0"/>
              <a:t>n the left, we have a noised signal</a:t>
            </a:r>
          </a:p>
          <a:p>
            <a:pPr marL="171450" indent="-171450">
              <a:buFont typeface="Arial"/>
              <a:buChar char="•"/>
            </a:pPr>
            <a:r>
              <a:rPr lang="fr-FR" b="0" baseline="0" dirty="0" smtClean="0"/>
              <a:t>H</a:t>
            </a:r>
            <a:r>
              <a:rPr lang="bn-IN" b="0" baseline="0" dirty="0" smtClean="0"/>
              <a:t>ere we have the representation of this signal in the Fourier space</a:t>
            </a:r>
          </a:p>
          <a:p>
            <a:pPr marL="171450" indent="-171450">
              <a:buFont typeface="Arial"/>
              <a:buChar char="•"/>
            </a:pPr>
            <a:r>
              <a:rPr lang="bn-IN" b="0" baseline="0" dirty="0" smtClean="0"/>
              <a:t>We can see that it’s a good representation for this example</a:t>
            </a:r>
          </a:p>
          <a:p>
            <a:pPr marL="171450" indent="-171450">
              <a:buFont typeface="Arial"/>
              <a:buChar char="•"/>
            </a:pPr>
            <a:r>
              <a:rPr lang="fr-FR" b="0" baseline="0" dirty="0" err="1" smtClean="0"/>
              <a:t>T</a:t>
            </a:r>
            <a:r>
              <a:rPr lang="bn-IN" b="0" baseline="0" dirty="0" smtClean="0"/>
              <a:t>he noise is uniformly distributed on small coefficients</a:t>
            </a:r>
          </a:p>
          <a:p>
            <a:pPr marL="171450" indent="-171450">
              <a:buFont typeface="Arial"/>
              <a:buChar char="•"/>
            </a:pPr>
            <a:r>
              <a:rPr lang="fr-FR" b="0" baseline="0" dirty="0" smtClean="0"/>
              <a:t>A</a:t>
            </a:r>
            <a:r>
              <a:rPr lang="bn-IN" b="0" baseline="0" dirty="0" smtClean="0"/>
              <a:t>nd the original signal is defined by one bigger coefficient</a:t>
            </a:r>
          </a:p>
          <a:p>
            <a:pPr marL="171450" indent="-171450">
              <a:buFont typeface="Arial"/>
              <a:buChar char="•"/>
            </a:pPr>
            <a:r>
              <a:rPr lang="bn-IN" b="0" baseline="0" dirty="0" smtClean="0"/>
              <a:t>So in this space, it’s much simpler to separate the noise and the original signal</a:t>
            </a:r>
          </a:p>
          <a:p>
            <a:pPr marL="0" indent="0">
              <a:buFont typeface="Arial"/>
              <a:buNone/>
            </a:pPr>
            <a:endParaRPr lang="bn-IN" b="0" baseline="0" dirty="0" smtClean="0"/>
          </a:p>
          <a:p>
            <a:pPr marL="171450" indent="-171450">
              <a:buFont typeface="Arial"/>
              <a:buChar char="•"/>
            </a:pPr>
            <a:r>
              <a:rPr lang="bn-IN" b="0" dirty="0" smtClean="0"/>
              <a:t>So we</a:t>
            </a:r>
            <a:r>
              <a:rPr lang="bn-IN" b="0" baseline="0" dirty="0" smtClean="0"/>
              <a:t> apply a threshold in this space</a:t>
            </a:r>
          </a:p>
          <a:p>
            <a:pPr marL="171450" indent="-171450">
              <a:buFont typeface="Arial"/>
              <a:buChar char="•"/>
            </a:pPr>
            <a:r>
              <a:rPr lang="fr-FR" b="0" baseline="0" dirty="0" err="1" smtClean="0"/>
              <a:t>T</a:t>
            </a:r>
            <a:r>
              <a:rPr lang="bn-IN" b="0" baseline="0" dirty="0" smtClean="0"/>
              <a:t>hat is to say we set to 0 coefficients that are below this threshold</a:t>
            </a:r>
          </a:p>
          <a:p>
            <a:pPr marL="171450" indent="-171450">
              <a:buFont typeface="Arial"/>
              <a:buChar char="•"/>
            </a:pPr>
            <a:r>
              <a:rPr lang="bn-IN" b="0" baseline="0" dirty="0" smtClean="0"/>
              <a:t>And we invert the transform to go back to the original signal space</a:t>
            </a:r>
          </a:p>
          <a:p>
            <a:pPr marL="171450" indent="-171450">
              <a:buFont typeface="Arial"/>
              <a:buChar char="•"/>
            </a:pPr>
            <a:r>
              <a:rPr lang="bn-IN" b="0" baseline="0" dirty="0" smtClean="0"/>
              <a:t>And we finally get a clean signal</a:t>
            </a:r>
            <a:endParaRPr lang="fr-FR" b="0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84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smtClean="0"/>
              <a:t>The goal of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</a:t>
            </a:r>
            <a:r>
              <a:rPr lang="bn-IN" dirty="0" smtClean="0"/>
              <a:t>i</a:t>
            </a:r>
            <a:r>
              <a:rPr lang="fr-FR" dirty="0" err="1" smtClean="0">
                <a:solidFill>
                  <a:schemeClr val="tx1"/>
                </a:solidFill>
              </a:rPr>
              <a:t>mprove</a:t>
            </a:r>
            <a:r>
              <a:rPr lang="fr-FR" baseline="0" dirty="0" smtClean="0">
                <a:solidFill>
                  <a:schemeClr val="tx1"/>
                </a:solidFill>
              </a:rPr>
              <a:t> </a:t>
            </a:r>
            <a:r>
              <a:rPr lang="fr-FR" baseline="0" dirty="0" smtClean="0">
                <a:solidFill>
                  <a:schemeClr val="tx1"/>
                </a:solidFill>
              </a:rPr>
              <a:t>the </a:t>
            </a:r>
            <a:r>
              <a:rPr lang="fr-FR" baseline="0" dirty="0" err="1" smtClean="0">
                <a:solidFill>
                  <a:schemeClr val="tx1"/>
                </a:solidFill>
              </a:rPr>
              <a:t>sensitivity</a:t>
            </a:r>
            <a:r>
              <a:rPr lang="fr-FR" baseline="0" dirty="0" smtClean="0">
                <a:solidFill>
                  <a:schemeClr val="tx1"/>
                </a:solidFill>
              </a:rPr>
              <a:t> </a:t>
            </a:r>
            <a:r>
              <a:rPr lang="fr-FR" baseline="0" dirty="0" err="1" smtClean="0">
                <a:solidFill>
                  <a:schemeClr val="tx1"/>
                </a:solidFill>
              </a:rPr>
              <a:t>fo</a:t>
            </a:r>
            <a:r>
              <a:rPr lang="fr-FR" baseline="0" dirty="0" smtClean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…</a:t>
            </a:r>
            <a:endParaRPr lang="fr-FR" b="1" dirty="0" smtClean="0">
              <a:solidFill>
                <a:schemeClr val="tx1"/>
              </a:solidFill>
            </a:endParaRPr>
          </a:p>
          <a:p>
            <a:pPr marL="171450" indent="-171450" rtl="0">
              <a:buFont typeface="Arial"/>
              <a:buChar char="•"/>
            </a:pPr>
            <a:r>
              <a:rPr lang="bn-IN" dirty="0" smtClean="0"/>
              <a:t>M</a:t>
            </a:r>
            <a:r>
              <a:rPr lang="fr-FR" dirty="0" err="1" smtClean="0"/>
              <a:t>ake</a:t>
            </a:r>
            <a:r>
              <a:rPr lang="fr-FR" dirty="0" smtClean="0"/>
              <a:t> </a:t>
            </a:r>
            <a:r>
              <a:rPr lang="fr-FR" dirty="0" smtClean="0"/>
              <a:t>a </a:t>
            </a:r>
            <a:r>
              <a:rPr lang="fr-FR" dirty="0" err="1" smtClean="0"/>
              <a:t>working</a:t>
            </a:r>
            <a:r>
              <a:rPr lang="fr-FR" dirty="0" smtClean="0"/>
              <a:t> group on gamma ray </a:t>
            </a:r>
            <a:r>
              <a:rPr lang="fr-FR" dirty="0" err="1" smtClean="0"/>
              <a:t>technics</a:t>
            </a:r>
            <a:r>
              <a:rPr lang="fr-FR" dirty="0" smtClean="0"/>
              <a:t> in the </a:t>
            </a:r>
            <a:r>
              <a:rPr lang="fr-FR" dirty="0" err="1" smtClean="0"/>
              <a:t>astrophysics</a:t>
            </a:r>
            <a:r>
              <a:rPr lang="fr-FR" dirty="0" smtClean="0"/>
              <a:t> division in CEA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Increase</a:t>
            </a:r>
            <a:r>
              <a:rPr lang="fr-FR" dirty="0" smtClean="0"/>
              <a:t> collaboration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groups ; for instance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collaborate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…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Involve</a:t>
            </a:r>
            <a:r>
              <a:rPr lang="fr-FR" dirty="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831275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bn-IN" dirty="0" smtClean="0"/>
              <a:t>These sparse</a:t>
            </a:r>
            <a:r>
              <a:rPr lang="bn-IN" baseline="0" dirty="0" smtClean="0"/>
              <a:t> methods have several advantages...</a:t>
            </a:r>
          </a:p>
          <a:p>
            <a:pPr marL="171450" indent="-171450">
              <a:buFont typeface="Arial"/>
              <a:buChar char="•"/>
            </a:pPr>
            <a:endParaRPr lang="bn-IN" baseline="0" dirty="0" smtClean="0"/>
          </a:p>
          <a:p>
            <a:pPr marL="171450" indent="-171450">
              <a:buFont typeface="Arial"/>
              <a:buChar char="•"/>
            </a:pPr>
            <a:r>
              <a:rPr lang="bn-IN" baseline="0" dirty="0" smtClean="0"/>
              <a:t>They permit a better...</a:t>
            </a:r>
          </a:p>
          <a:p>
            <a:pPr marL="171450" indent="-171450">
              <a:buFont typeface="Arial"/>
              <a:buChar char="•"/>
            </a:pPr>
            <a:r>
              <a:rPr lang="bn-IN" baseline="0" dirty="0" smtClean="0"/>
              <a:t>They keep ...</a:t>
            </a:r>
          </a:p>
          <a:p>
            <a:pPr marL="171450" indent="-171450">
              <a:buFont typeface="Arial"/>
              <a:buChar char="•"/>
            </a:pPr>
            <a:r>
              <a:rPr lang="bn-IN" baseline="0" dirty="0" smtClean="0"/>
              <a:t>They can handle gamma/hadron separation</a:t>
            </a:r>
          </a:p>
          <a:p>
            <a:pPr marL="171450" indent="-171450">
              <a:buFont typeface="Arial"/>
              <a:buChar char="•"/>
            </a:pPr>
            <a:r>
              <a:rPr lang="fr-FR" baseline="0" dirty="0" smtClean="0"/>
              <a:t>A</a:t>
            </a:r>
            <a:r>
              <a:rPr lang="bn-IN" baseline="0" dirty="0" smtClean="0"/>
              <a:t>nd fainter features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9261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bn-IN" dirty="0" smtClean="0"/>
              <a:t>Y</a:t>
            </a:r>
            <a:r>
              <a:rPr lang="bn-IN" baseline="0" dirty="0" smtClean="0"/>
              <a:t> axis: the PSF (</a:t>
            </a:r>
            <a:r>
              <a:rPr lang="fr-FR" b="1" dirty="0" smtClean="0"/>
              <a:t>Point </a:t>
            </a:r>
            <a:r>
              <a:rPr lang="fr-FR" b="1" dirty="0" err="1" smtClean="0"/>
              <a:t>spread</a:t>
            </a:r>
            <a:r>
              <a:rPr lang="fr-FR" b="1" dirty="0" smtClean="0"/>
              <a:t> </a:t>
            </a:r>
            <a:r>
              <a:rPr lang="fr-FR" b="1" dirty="0" err="1" smtClean="0"/>
              <a:t>function</a:t>
            </a:r>
            <a:r>
              <a:rPr lang="bn-IN" b="1" dirty="0" smtClean="0"/>
              <a:t>)</a:t>
            </a:r>
            <a:endParaRPr lang="bn-IN" b="1" baseline="0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b="1" baseline="0" dirty="0" err="1" smtClean="0"/>
              <a:t>T</a:t>
            </a:r>
            <a:r>
              <a:rPr lang="bn-IN" b="1" baseline="0" dirty="0" smtClean="0"/>
              <a:t>he lower the better</a:t>
            </a:r>
            <a:endParaRPr lang="bn-IN" baseline="0" dirty="0" smtClean="0"/>
          </a:p>
          <a:p>
            <a:pPr marL="171450" indent="-171450">
              <a:buFont typeface="Arial"/>
              <a:buChar char="•"/>
            </a:pPr>
            <a:r>
              <a:rPr lang="bn-IN" baseline="0" dirty="0" smtClean="0"/>
              <a:t>X axis: the number of telescopes that have detected the </a:t>
            </a:r>
            <a:r>
              <a:rPr lang="bn-IN" baseline="0" dirty="0" smtClean="0"/>
              <a:t>signal</a:t>
            </a:r>
          </a:p>
          <a:p>
            <a:pPr marL="171450" indent="-171450">
              <a:buFont typeface="Arial"/>
              <a:buChar char="•"/>
            </a:pPr>
            <a:endParaRPr lang="bn-IN" baseline="0" dirty="0" smtClean="0"/>
          </a:p>
          <a:p>
            <a:pPr marL="171450" indent="-171450">
              <a:buFont typeface="Arial"/>
              <a:buChar char="•"/>
            </a:pPr>
            <a:r>
              <a:rPr lang="bn-IN" baseline="0" dirty="0" smtClean="0"/>
              <a:t>To sum up, wavelets improve the PSF compared to the classical method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0991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bn-IN" dirty="0" smtClean="0"/>
              <a:t>Here</a:t>
            </a:r>
            <a:r>
              <a:rPr lang="bn-IN" baseline="0" dirty="0" smtClean="0"/>
              <a:t> are progress in transiant detection (by Fabio Acero) o</a:t>
            </a:r>
            <a:r>
              <a:rPr lang="bn-IN" dirty="0" smtClean="0"/>
              <a:t>n a transient simulation</a:t>
            </a:r>
          </a:p>
          <a:p>
            <a:pPr marL="171450" indent="-171450">
              <a:buFont typeface="Arial"/>
              <a:buChar char="•"/>
            </a:pPr>
            <a:r>
              <a:rPr lang="bn-IN" dirty="0" smtClean="0"/>
              <a:t>On the left</a:t>
            </a:r>
            <a:r>
              <a:rPr lang="bn-IN" baseline="0" dirty="0" smtClean="0"/>
              <a:t> we have the results of the signal cleaning with a basic derivative method</a:t>
            </a:r>
          </a:p>
          <a:p>
            <a:pPr marL="171450" indent="-171450">
              <a:buFont typeface="Arial"/>
              <a:buChar char="•"/>
            </a:pPr>
            <a:r>
              <a:rPr lang="bn-IN" baseline="0" dirty="0" smtClean="0"/>
              <a:t>And on the right the results using wavelets</a:t>
            </a:r>
          </a:p>
          <a:p>
            <a:pPr marL="171450" indent="-171450">
              <a:buFont typeface="Arial"/>
              <a:buChar char="•"/>
            </a:pPr>
            <a:r>
              <a:rPr lang="fr-FR" baseline="0" dirty="0" smtClean="0"/>
              <a:t>W</a:t>
            </a:r>
            <a:r>
              <a:rPr lang="bn-IN" baseline="0" dirty="0" smtClean="0"/>
              <a:t>ith wavelets we can retrive the actual peak of the signal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7781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fr-FR" sz="1200" dirty="0" err="1" smtClean="0">
                <a:effectLst/>
              </a:rPr>
              <a:t>toy</a:t>
            </a:r>
            <a:r>
              <a:rPr lang="fr-FR" sz="1200" dirty="0" smtClean="0">
                <a:effectLst/>
              </a:rPr>
              <a:t> model</a:t>
            </a:r>
            <a:endParaRPr lang="bn-IN" sz="1200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fr-FR" sz="1200" dirty="0" err="1" smtClean="0">
                <a:effectLst/>
              </a:rPr>
              <a:t>toy</a:t>
            </a:r>
            <a:r>
              <a:rPr lang="fr-FR" sz="1200" dirty="0" smtClean="0">
                <a:effectLst/>
              </a:rPr>
              <a:t> model + noise</a:t>
            </a:r>
            <a:endParaRPr lang="bn-IN" sz="1200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fr-FR" sz="1200" dirty="0" err="1" smtClean="0">
                <a:effectLst/>
              </a:rPr>
              <a:t>cleaned</a:t>
            </a:r>
            <a:r>
              <a:rPr lang="fr-FR" sz="1200" dirty="0" smtClean="0">
                <a:effectLst/>
              </a:rPr>
              <a:t> </a:t>
            </a:r>
            <a:r>
              <a:rPr lang="fr-FR" sz="1200" dirty="0" err="1" smtClean="0">
                <a:effectLst/>
              </a:rPr>
              <a:t>toy</a:t>
            </a:r>
            <a:r>
              <a:rPr lang="fr-FR" sz="1200" dirty="0" smtClean="0">
                <a:effectLst/>
              </a:rPr>
              <a:t> model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3063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 started</a:t>
            </a:r>
            <a:r>
              <a:rPr lang="en-US" baseline="0" dirty="0" smtClean="0"/>
              <a:t> the project with a short delay,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mostly for medical reason.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is a work in progress but first results are </a:t>
            </a:r>
            <a:r>
              <a:rPr lang="en-US" baseline="0" dirty="0" err="1" smtClean="0"/>
              <a:t>promissing</a:t>
            </a:r>
            <a:r>
              <a:rPr lang="en-US" baseline="0" dirty="0" smtClean="0"/>
              <a:t>,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we are basically on track for a publication next year.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Early results have been presented in an international meeting.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mostly have to validate the technique and apply it to real data (hopefully the very first CTA data from ASTRI next year ?)</a:t>
            </a:r>
            <a:endParaRPr lang="en-US" dirty="0" smtClean="0"/>
          </a:p>
          <a:p>
            <a:endParaRPr lang="en-US" dirty="0" smtClean="0"/>
          </a:p>
          <a:p>
            <a:endParaRPr lang="bn-IN" dirty="0" smtClean="0"/>
          </a:p>
          <a:p>
            <a:endParaRPr lang="bn-IN" dirty="0" smtClean="0"/>
          </a:p>
          <a:p>
            <a:endParaRPr lang="bn-IN" dirty="0" smtClean="0"/>
          </a:p>
          <a:p>
            <a:endParaRPr lang="bn-IN" smtClean="0"/>
          </a:p>
          <a:p>
            <a:endParaRPr lang="en-US" dirty="0" smtClean="0"/>
          </a:p>
          <a:p>
            <a:pPr marL="0" marR="0" lvl="2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Validation of technique (results look promising, but some questions)</a:t>
            </a:r>
          </a:p>
          <a:p>
            <a:r>
              <a:rPr lang="en-US" dirty="0" smtClean="0"/>
              <a:t>“recon” = reconstruction</a:t>
            </a:r>
          </a:p>
          <a:p>
            <a:r>
              <a:rPr lang="en-US" dirty="0" err="1" smtClean="0"/>
              <a:t>Pkoi</a:t>
            </a:r>
            <a:r>
              <a:rPr lang="en-US" baseline="0" dirty="0" smtClean="0"/>
              <a:t> pas HESS ?: format de </a:t>
            </a:r>
            <a:r>
              <a:rPr lang="en-US" baseline="0" dirty="0" err="1" smtClean="0"/>
              <a:t>donnees</a:t>
            </a:r>
            <a:r>
              <a:rPr lang="en-US" baseline="0" dirty="0" smtClean="0"/>
              <a:t> (hexagonal pixels) + collaboration not open, some team members cannot publish papers with HESS data without agreement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9924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… </a:t>
            </a:r>
            <a:r>
              <a:rPr lang="en-US" dirty="0" smtClean="0"/>
              <a:t>especially to detect faint noisy signal</a:t>
            </a:r>
            <a:endParaRPr lang="fr-FR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… </a:t>
            </a:r>
            <a:r>
              <a:rPr lang="fr-FR" dirty="0" err="1" smtClean="0"/>
              <a:t>like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Inaf</a:t>
            </a:r>
            <a:r>
              <a:rPr lang="fr-FR" baseline="0" dirty="0" smtClean="0"/>
              <a:t> group in </a:t>
            </a:r>
            <a:r>
              <a:rPr lang="fr-FR" baseline="0" dirty="0" err="1" smtClean="0"/>
              <a:t>Italy</a:t>
            </a:r>
            <a:r>
              <a:rPr lang="fr-FR" baseline="0" dirty="0" smtClean="0"/>
              <a:t>                     (Fabio, Tino)</a:t>
            </a:r>
          </a:p>
          <a:p>
            <a:pPr marL="171450" marR="0" lvl="1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baseline="0" dirty="0" smtClean="0"/>
              <a:t>This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has </a:t>
            </a:r>
            <a:r>
              <a:rPr lang="fr-FR" baseline="0" dirty="0" err="1" smtClean="0"/>
              <a:t>developped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strong</a:t>
            </a:r>
            <a:r>
              <a:rPr lang="fr-FR" baseline="0" dirty="0" smtClean="0"/>
              <a:t> collaboration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cosmostat</a:t>
            </a:r>
            <a:r>
              <a:rPr lang="fr-FR" baseline="0" dirty="0" smtClean="0"/>
              <a:t> team</a:t>
            </a:r>
            <a:endParaRPr lang="bn-IN" dirty="0" smtClean="0"/>
          </a:p>
        </p:txBody>
      </p:sp>
    </p:spTree>
    <p:extLst>
      <p:ext uri="{BB962C8B-B14F-4D97-AF65-F5344CB8AC3E}">
        <p14:creationId xmlns:p14="http://schemas.microsoft.com/office/powerpoint/2010/main" val="1004300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err="1" smtClean="0"/>
              <a:t>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core</a:t>
            </a:r>
            <a:r>
              <a:rPr lang="fr-FR" dirty="0" smtClean="0"/>
              <a:t> team.</a:t>
            </a: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err="1" smtClean="0"/>
              <a:t>Here</a:t>
            </a:r>
            <a:r>
              <a:rPr lang="fr-FR" dirty="0" smtClean="0"/>
              <a:t> I </a:t>
            </a:r>
            <a:r>
              <a:rPr lang="fr-FR" dirty="0" err="1" smtClean="0"/>
              <a:t>am</a:t>
            </a:r>
            <a:r>
              <a:rPr lang="fr-FR" dirty="0" smtClean="0"/>
              <a:t>,</a:t>
            </a: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err="1" smtClean="0"/>
              <a:t>I'm</a:t>
            </a:r>
            <a:r>
              <a:rPr lang="fr-FR" dirty="0" smtClean="0"/>
              <a:t> not an </a:t>
            </a:r>
            <a:r>
              <a:rPr lang="fr-FR" dirty="0" err="1" smtClean="0"/>
              <a:t>astrophysicist</a:t>
            </a:r>
            <a:r>
              <a:rPr lang="fr-FR" dirty="0" smtClean="0"/>
              <a:t>,</a:t>
            </a: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err="1" smtClean="0"/>
              <a:t>I'm</a:t>
            </a:r>
            <a:r>
              <a:rPr lang="fr-FR" dirty="0" smtClean="0"/>
              <a:t> a computer </a:t>
            </a:r>
            <a:r>
              <a:rPr lang="fr-FR" dirty="0" err="1" smtClean="0"/>
              <a:t>scientist</a:t>
            </a:r>
            <a:r>
              <a:rPr lang="fr-FR" dirty="0" smtClean="0"/>
              <a:t>,</a:t>
            </a: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err="1" smtClean="0"/>
              <a:t>I've</a:t>
            </a:r>
            <a:r>
              <a:rPr lang="fr-FR" dirty="0" smtClean="0"/>
              <a:t> a </a:t>
            </a:r>
            <a:r>
              <a:rPr lang="fr-FR" dirty="0" err="1" smtClean="0"/>
              <a:t>PhD</a:t>
            </a:r>
            <a:r>
              <a:rPr lang="fr-FR" dirty="0" smtClean="0"/>
              <a:t> in </a:t>
            </a:r>
            <a:r>
              <a:rPr lang="fr-FR" dirty="0" err="1" smtClean="0"/>
              <a:t>mathematical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 smtClean="0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smtClean="0"/>
              <a:t>and I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interact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Karl </a:t>
            </a:r>
            <a:r>
              <a:rPr lang="fr-FR" dirty="0" err="1" smtClean="0"/>
              <a:t>Kosack</a:t>
            </a:r>
            <a:r>
              <a:rPr lang="fr-FR" dirty="0" smtClean="0"/>
              <a:t>, Tino</a:t>
            </a:r>
            <a:r>
              <a:rPr lang="fr-FR" baseline="0" dirty="0" smtClean="0"/>
              <a:t> Michael, …</a:t>
            </a:r>
            <a:endParaRPr lang="fr-FR" dirty="0" smtClean="0"/>
          </a:p>
          <a:p>
            <a:pPr>
              <a:lnSpc>
                <a:spcPct val="125000"/>
              </a:lnSpc>
              <a:spcBef>
                <a:spcPts val="0"/>
              </a:spcBef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smtClean="0"/>
              <a:t>So, as I </a:t>
            </a:r>
            <a:r>
              <a:rPr lang="fr-FR" dirty="0" err="1" smtClean="0"/>
              <a:t>said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on gamma ray </a:t>
            </a:r>
            <a:r>
              <a:rPr lang="fr-FR" dirty="0" err="1" smtClean="0"/>
              <a:t>observatories</a:t>
            </a:r>
            <a:r>
              <a:rPr lang="fr-FR" dirty="0" smtClean="0"/>
              <a:t>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mainly</a:t>
            </a:r>
            <a:r>
              <a:rPr lang="fr-FR" dirty="0" smtClean="0"/>
              <a:t> on </a:t>
            </a:r>
            <a:r>
              <a:rPr lang="fr-FR" dirty="0" smtClean="0"/>
              <a:t>HES</a:t>
            </a:r>
            <a:r>
              <a:rPr lang="bn-IN" dirty="0" smtClean="0"/>
              <a:t>S...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3179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bn-IN" dirty="0" smtClean="0"/>
              <a:t>... and</a:t>
            </a:r>
            <a:r>
              <a:rPr lang="bn-IN" baseline="0" dirty="0" smtClean="0"/>
              <a:t> </a:t>
            </a:r>
            <a:r>
              <a:rPr lang="fr-FR" dirty="0" smtClean="0"/>
              <a:t>CTA</a:t>
            </a:r>
            <a:r>
              <a:rPr lang="fr-FR" dirty="0" smtClean="0"/>
              <a:t>, the future 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Cherenkov</a:t>
            </a:r>
            <a:r>
              <a:rPr lang="fr-FR" dirty="0" smtClean="0"/>
              <a:t> </a:t>
            </a:r>
            <a:r>
              <a:rPr lang="fr-FR" dirty="0" err="1" smtClean="0"/>
              <a:t>Telescope</a:t>
            </a:r>
            <a:r>
              <a:rPr lang="fr-FR" dirty="0" smtClean="0"/>
              <a:t> </a:t>
            </a:r>
            <a:r>
              <a:rPr lang="fr-FR" dirty="0" err="1" smtClean="0"/>
              <a:t>Array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31796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smtClean="0"/>
              <a:t>The </a:t>
            </a:r>
            <a:r>
              <a:rPr lang="fr-FR" dirty="0" err="1" smtClean="0"/>
              <a:t>aim</a:t>
            </a:r>
            <a:r>
              <a:rPr lang="fr-FR" dirty="0" smtClean="0"/>
              <a:t> of </a:t>
            </a:r>
            <a:r>
              <a:rPr lang="fr-FR" dirty="0" err="1" smtClean="0"/>
              <a:t>those</a:t>
            </a:r>
            <a:r>
              <a:rPr lang="fr-FR" dirty="0" smtClean="0"/>
              <a:t> </a:t>
            </a:r>
            <a:r>
              <a:rPr lang="fr-FR" dirty="0" err="1" smtClean="0"/>
              <a:t>observatories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observe </a:t>
            </a:r>
            <a:r>
              <a:rPr lang="fr-FR" dirty="0" err="1" smtClean="0"/>
              <a:t>extremely</a:t>
            </a:r>
            <a:r>
              <a:rPr lang="fr-FR" dirty="0" smtClean="0"/>
              <a:t> </a:t>
            </a:r>
            <a:r>
              <a:rPr lang="fr-FR" dirty="0" err="1" smtClean="0"/>
              <a:t>energetic</a:t>
            </a:r>
            <a:r>
              <a:rPr lang="fr-FR" dirty="0" smtClean="0"/>
              <a:t> sources in the </a:t>
            </a:r>
            <a:r>
              <a:rPr lang="fr-FR" dirty="0" err="1" smtClean="0"/>
              <a:t>universe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i.e.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emits</a:t>
            </a:r>
            <a:r>
              <a:rPr lang="fr-FR" dirty="0" smtClean="0"/>
              <a:t> </a:t>
            </a:r>
            <a:r>
              <a:rPr lang="fr-FR" dirty="0" err="1" smtClean="0"/>
              <a:t>extremely</a:t>
            </a:r>
            <a:r>
              <a:rPr lang="fr-FR" dirty="0" smtClean="0"/>
              <a:t> short </a:t>
            </a:r>
            <a:r>
              <a:rPr lang="fr-FR" dirty="0" err="1" smtClean="0"/>
              <a:t>wavelengths</a:t>
            </a:r>
            <a:r>
              <a:rPr lang="fr-FR" dirty="0" smtClean="0"/>
              <a:t> photons </a:t>
            </a:r>
            <a:r>
              <a:rPr lang="fr-FR" dirty="0" err="1" smtClean="0"/>
              <a:t>like</a:t>
            </a:r>
            <a:r>
              <a:rPr lang="fr-FR" dirty="0" smtClean="0"/>
              <a:t> </a:t>
            </a:r>
            <a:r>
              <a:rPr lang="fr-FR" dirty="0" err="1" smtClean="0"/>
              <a:t>supernovae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(up to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TeV</a:t>
            </a:r>
            <a:r>
              <a:rPr lang="fr-FR" dirty="0" smtClean="0"/>
              <a:t>) ;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those</a:t>
            </a:r>
            <a:r>
              <a:rPr lang="fr-FR" dirty="0" smtClean="0"/>
              <a:t> observations are made </a:t>
            </a:r>
            <a:r>
              <a:rPr lang="fr-FR" dirty="0" err="1" smtClean="0"/>
              <a:t>through</a:t>
            </a:r>
            <a:r>
              <a:rPr lang="fr-FR" dirty="0" smtClean="0"/>
              <a:t> indirect </a:t>
            </a:r>
            <a:r>
              <a:rPr lang="bn-IN" dirty="0" smtClean="0"/>
              <a:t>detection </a:t>
            </a:r>
            <a:r>
              <a:rPr lang="fr-FR" dirty="0" smtClean="0"/>
              <a:t>of </a:t>
            </a:r>
            <a:r>
              <a:rPr lang="fr-FR" dirty="0" smtClean="0"/>
              <a:t>gamma rays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Cherenkov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r>
              <a:rPr lang="fr-FR" dirty="0" smtClean="0"/>
              <a:t> in the </a:t>
            </a:r>
            <a:r>
              <a:rPr lang="fr-FR" dirty="0" err="1" smtClean="0"/>
              <a:t>atmosphere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84555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When</a:t>
            </a:r>
            <a:r>
              <a:rPr lang="fr-FR" dirty="0" smtClean="0"/>
              <a:t> gamma rays come on </a:t>
            </a:r>
            <a:r>
              <a:rPr lang="fr-FR" dirty="0" err="1" smtClean="0"/>
              <a:t>earth</a:t>
            </a:r>
            <a:r>
              <a:rPr lang="fr-FR" dirty="0" smtClean="0"/>
              <a:t>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stopped</a:t>
            </a:r>
            <a:r>
              <a:rPr lang="fr-FR" dirty="0" smtClean="0"/>
              <a:t> by the </a:t>
            </a:r>
            <a:r>
              <a:rPr lang="fr-FR" dirty="0" err="1" smtClean="0"/>
              <a:t>atmosphere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and </a:t>
            </a:r>
            <a:r>
              <a:rPr lang="fr-FR" dirty="0" err="1" smtClean="0"/>
              <a:t>doing</a:t>
            </a:r>
            <a:r>
              <a:rPr lang="fr-FR" dirty="0" smtClean="0"/>
              <a:t> </a:t>
            </a:r>
            <a:r>
              <a:rPr lang="fr-FR" dirty="0" err="1" smtClean="0"/>
              <a:t>so</a:t>
            </a:r>
            <a:r>
              <a:rPr lang="fr-FR" dirty="0" smtClean="0"/>
              <a:t>,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emit</a:t>
            </a:r>
            <a:r>
              <a:rPr lang="fr-FR" dirty="0" smtClean="0"/>
              <a:t> a </a:t>
            </a:r>
            <a:r>
              <a:rPr lang="fr-FR" dirty="0" err="1" smtClean="0"/>
              <a:t>brief</a:t>
            </a:r>
            <a:r>
              <a:rPr lang="fr-FR" dirty="0" smtClean="0"/>
              <a:t> flash </a:t>
            </a:r>
            <a:r>
              <a:rPr lang="fr-FR" dirty="0" err="1" smtClean="0"/>
              <a:t>called</a:t>
            </a:r>
            <a:r>
              <a:rPr lang="fr-FR" dirty="0" smtClean="0"/>
              <a:t> air </a:t>
            </a:r>
            <a:r>
              <a:rPr lang="fr-FR" dirty="0" err="1" smtClean="0"/>
              <a:t>showers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(</a:t>
            </a:r>
            <a:r>
              <a:rPr lang="fr-FR" dirty="0" err="1" smtClean="0"/>
              <a:t>that's</a:t>
            </a:r>
            <a:r>
              <a:rPr lang="fr-FR" dirty="0" smtClean="0"/>
              <a:t> the </a:t>
            </a:r>
            <a:r>
              <a:rPr lang="fr-FR" dirty="0" err="1" smtClean="0"/>
              <a:t>Cherenkov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more or </a:t>
            </a:r>
            <a:r>
              <a:rPr lang="fr-FR" dirty="0" err="1" smtClean="0"/>
              <a:t>less</a:t>
            </a:r>
            <a:r>
              <a:rPr lang="fr-FR" dirty="0" smtClean="0"/>
              <a:t> the light </a:t>
            </a:r>
            <a:r>
              <a:rPr lang="fr-FR" dirty="0" err="1" smtClean="0"/>
              <a:t>equivalent</a:t>
            </a:r>
            <a:r>
              <a:rPr lang="fr-FR" dirty="0" smtClean="0"/>
              <a:t> of </a:t>
            </a:r>
            <a:r>
              <a:rPr lang="fr-FR" dirty="0" err="1" smtClean="0"/>
              <a:t>supersonic</a:t>
            </a:r>
            <a:r>
              <a:rPr lang="fr-FR" dirty="0" smtClean="0"/>
              <a:t> </a:t>
            </a:r>
            <a:r>
              <a:rPr lang="fr-FR" dirty="0" err="1" smtClean="0"/>
              <a:t>plane's</a:t>
            </a:r>
            <a:r>
              <a:rPr lang="fr-FR" dirty="0" smtClean="0"/>
              <a:t> </a:t>
            </a:r>
            <a:r>
              <a:rPr lang="fr-FR" dirty="0" err="1" smtClean="0"/>
              <a:t>sonic</a:t>
            </a:r>
            <a:r>
              <a:rPr lang="fr-FR" dirty="0" smtClean="0"/>
              <a:t> booms)</a:t>
            </a:r>
          </a:p>
          <a:p>
            <a:pPr marL="0" indent="0" rtl="0">
              <a:buFont typeface="Arial"/>
              <a:buNone/>
            </a:pP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those</a:t>
            </a:r>
            <a:r>
              <a:rPr lang="fr-FR" dirty="0" smtClean="0"/>
              <a:t> air </a:t>
            </a:r>
            <a:r>
              <a:rPr lang="fr-FR" dirty="0" err="1" smtClean="0"/>
              <a:t>showers</a:t>
            </a:r>
            <a:r>
              <a:rPr lang="fr-FR" dirty="0" smtClean="0"/>
              <a:t> are </a:t>
            </a:r>
            <a:r>
              <a:rPr lang="fr-FR" dirty="0" err="1" smtClean="0"/>
              <a:t>observed</a:t>
            </a:r>
            <a:r>
              <a:rPr lang="fr-FR" dirty="0" smtClean="0"/>
              <a:t> by </a:t>
            </a:r>
            <a:r>
              <a:rPr lang="fr-FR" dirty="0" err="1" smtClean="0"/>
              <a:t>very</a:t>
            </a:r>
            <a:r>
              <a:rPr lang="fr-FR" dirty="0" smtClean="0"/>
              <a:t> sensitive </a:t>
            </a:r>
            <a:r>
              <a:rPr lang="fr-FR" dirty="0" err="1" smtClean="0"/>
              <a:t>telescopes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4279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bn-IN" dirty="0" smtClean="0"/>
              <a:t>The </a:t>
            </a:r>
            <a:r>
              <a:rPr lang="fr-FR" dirty="0" smtClean="0"/>
              <a:t>time </a:t>
            </a:r>
            <a:r>
              <a:rPr lang="fr-FR" dirty="0" err="1" smtClean="0"/>
              <a:t>scale</a:t>
            </a:r>
            <a:r>
              <a:rPr lang="fr-FR" dirty="0" smtClean="0"/>
              <a:t> are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 (few nano seconds)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and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kind</a:t>
            </a:r>
            <a:r>
              <a:rPr lang="fr-FR" dirty="0" smtClean="0"/>
              <a:t> of images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get</a:t>
            </a:r>
            <a:r>
              <a:rPr lang="fr-FR" dirty="0" smtClean="0"/>
              <a:t>…</a:t>
            </a:r>
          </a:p>
          <a:p>
            <a:pPr marL="171450" indent="-171450" rtl="0">
              <a:buFont typeface="Arial"/>
              <a:buChar char="•"/>
            </a:pPr>
            <a:r>
              <a:rPr lang="bn-IN" dirty="0" smtClean="0"/>
              <a:t>T</a:t>
            </a:r>
            <a:r>
              <a:rPr lang="fr-FR" dirty="0" err="1" smtClean="0"/>
              <a:t>his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ideal</a:t>
            </a:r>
            <a:r>
              <a:rPr lang="fr-FR" dirty="0" smtClean="0"/>
              <a:t> case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usually</a:t>
            </a:r>
            <a:r>
              <a:rPr lang="fr-FR" dirty="0" smtClean="0"/>
              <a:t> the signal over noise ratio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quite</a:t>
            </a:r>
            <a:r>
              <a:rPr lang="fr-FR" dirty="0" smtClean="0"/>
              <a:t> </a:t>
            </a:r>
            <a:r>
              <a:rPr lang="fr-FR" dirty="0" err="1" smtClean="0"/>
              <a:t>bad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28737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bn-IN" dirty="0" smtClean="0"/>
              <a:t>... like this</a:t>
            </a:r>
          </a:p>
          <a:p>
            <a:pPr marL="171450" indent="-171450">
              <a:buFont typeface="Arial"/>
              <a:buChar char="•"/>
            </a:pPr>
            <a:r>
              <a:rPr lang="bn-IN" dirty="0" smtClean="0"/>
              <a:t>T</a:t>
            </a:r>
            <a:r>
              <a:rPr lang="fr-FR" dirty="0" err="1" smtClean="0"/>
              <a:t>he</a:t>
            </a:r>
            <a:r>
              <a:rPr lang="fr-FR" dirty="0" smtClean="0"/>
              <a:t> </a:t>
            </a:r>
            <a:r>
              <a:rPr lang="fr-FR" dirty="0" smtClean="0"/>
              <a:t>time </a:t>
            </a:r>
            <a:r>
              <a:rPr lang="fr-FR" dirty="0" err="1" smtClean="0"/>
              <a:t>scale</a:t>
            </a:r>
            <a:r>
              <a:rPr lang="fr-FR" dirty="0" smtClean="0"/>
              <a:t> of </a:t>
            </a:r>
            <a:r>
              <a:rPr lang="fr-FR" dirty="0" err="1" smtClean="0"/>
              <a:t>these</a:t>
            </a:r>
            <a:r>
              <a:rPr lang="fr-FR" dirty="0" smtClean="0"/>
              <a:t> animations </a:t>
            </a:r>
            <a:r>
              <a:rPr lang="fr-FR" dirty="0" err="1" smtClean="0"/>
              <a:t>is</a:t>
            </a:r>
            <a:r>
              <a:rPr lang="fr-FR" dirty="0" smtClean="0"/>
              <a:t> few nano seconds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79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561684" y="6250000"/>
            <a:ext cx="2129439" cy="184027"/>
          </a:xfrm>
          <a:prstGeom prst="rect">
            <a:avLst/>
          </a:prstGeom>
        </p:spPr>
        <p:txBody>
          <a:bodyPr wrap="square" lIns="0" tIns="0" rIns="0" bIns="0" anchor="t"/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contenu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4345"/>
            <a:ext cx="9144000" cy="685801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" name="image2.png" descr="terre-seule.png"/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rcRect r="14747" b="32481"/>
          <a:stretch>
            <a:fillRect/>
          </a:stretch>
        </p:blipFill>
        <p:spPr>
          <a:xfrm>
            <a:off x="4114800" y="2976563"/>
            <a:ext cx="5029201" cy="3881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3.png" descr="front-blazon-investissement_aveni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536" y="307724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7604" y="295024"/>
            <a:ext cx="32427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998" y="42680"/>
            <a:ext cx="1590673" cy="23397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251519" y="838200"/>
            <a:ext cx="8640962" cy="5687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7" y="0"/>
                </a:moveTo>
                <a:lnTo>
                  <a:pt x="20623" y="0"/>
                </a:lnTo>
                <a:cubicBezTo>
                  <a:pt x="21163" y="0"/>
                  <a:pt x="21600" y="664"/>
                  <a:pt x="21600" y="1484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484"/>
                </a:lnTo>
                <a:cubicBezTo>
                  <a:pt x="0" y="664"/>
                  <a:pt x="437" y="0"/>
                  <a:pt x="977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>
            <a:solidFill>
              <a:srgbClr val="4A7EBB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6019800"/>
          </a:xfrm>
          <a:prstGeom prst="rect">
            <a:avLst/>
          </a:prstGeom>
        </p:spPr>
        <p:txBody>
          <a:bodyPr>
            <a:noAutofit/>
          </a:bodyPr>
          <a:lstStyle>
            <a:lvl4pPr>
              <a:buChar char="➡"/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1619671" y="-4345"/>
            <a:ext cx="7524330" cy="690145"/>
          </a:xfrm>
          <a:prstGeom prst="rect">
            <a:avLst/>
          </a:prstGeom>
          <a:ln w="9525">
            <a:solidFill>
              <a:srgbClr val="FFFFFF">
                <a:alpha val="0"/>
              </a:srgbClr>
            </a:solidFill>
            <a:bevel/>
          </a:ln>
        </p:spPr>
        <p:txBody>
          <a:bodyPr>
            <a:normAutofit/>
          </a:bodyPr>
          <a:lstStyle>
            <a:lvl1pPr>
              <a:defRPr cap="none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6" Type="http://schemas.openxmlformats.org/officeDocument/2006/relationships/image" Target="../media/image2.png"/><Relationship Id="rId7" Type="http://schemas.openxmlformats.org/officeDocument/2006/relationships/image" Target="../media/image3.tif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4345"/>
            <a:ext cx="9144000" cy="80304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image2.png" descr="front-blazon-investissement_aveni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5535" y="404704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3.t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5020" y="98686"/>
            <a:ext cx="1590676" cy="23397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457200" y="6525344"/>
            <a:ext cx="200796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i="1">
                <a:solidFill>
                  <a:srgbClr val="FFFFFF"/>
                </a:solidFill>
              </a:defRPr>
            </a:lvl1pPr>
          </a:lstStyle>
          <a:p>
            <a:r>
              <a:t>Advanced γ-ray techniques</a:t>
            </a:r>
          </a:p>
        </p:txBody>
      </p:sp>
      <p:sp>
        <p:nvSpPr>
          <p:cNvPr id="6" name="Shape 6"/>
          <p:cNvSpPr/>
          <p:nvPr/>
        </p:nvSpPr>
        <p:spPr>
          <a:xfrm>
            <a:off x="3048000" y="6525344"/>
            <a:ext cx="31242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r>
              <a:t>UnivEarths</a:t>
            </a:r>
          </a:p>
        </p:txBody>
      </p:sp>
      <p:sp>
        <p:nvSpPr>
          <p:cNvPr id="7" name="Shape 7"/>
          <p:cNvSpPr/>
          <p:nvPr/>
        </p:nvSpPr>
        <p:spPr>
          <a:xfrm>
            <a:off x="7030615" y="6525344"/>
            <a:ext cx="16561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November</a:t>
            </a:r>
            <a:r>
              <a:rPr kumimoji="0" lang="fr-FR" sz="1200" b="1" i="1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29, 2016 </a:t>
            </a:r>
            <a:endParaRPr lang="fr-FR" dirty="0" smtClean="0"/>
          </a:p>
          <a:p>
            <a:endParaRPr dirty="0"/>
          </a:p>
        </p:txBody>
      </p:sp>
      <p:pic>
        <p:nvPicPr>
          <p:cNvPr id="8" name="image4.png" descr="LogoUSP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5535" y="316217"/>
            <a:ext cx="900121" cy="48147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/>
          <p:nvPr/>
        </p:nvSpPr>
        <p:spPr>
          <a:xfrm>
            <a:off x="251519" y="908719"/>
            <a:ext cx="8640962" cy="561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5" y="0"/>
                </a:moveTo>
                <a:lnTo>
                  <a:pt x="20635" y="0"/>
                </a:lnTo>
                <a:cubicBezTo>
                  <a:pt x="21168" y="0"/>
                  <a:pt x="21600" y="664"/>
                  <a:pt x="21600" y="1484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484"/>
                </a:lnTo>
                <a:cubicBezTo>
                  <a:pt x="0" y="664"/>
                  <a:pt x="432" y="0"/>
                  <a:pt x="965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5687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790575" indent="-333375">
              <a:buFont typeface="Wingdings"/>
              <a:buChar char="✴"/>
              <a:defRPr b="0"/>
            </a:lvl2pPr>
            <a:lvl3pPr marL="1234439" indent="-320039">
              <a:buSzPct val="120000"/>
              <a:buFont typeface="Wingdings"/>
              <a:defRPr b="0" i="1"/>
            </a:lvl3pPr>
            <a:lvl4pPr marL="1727200" indent="-355600">
              <a:buSzPct val="70000"/>
              <a:buFont typeface="Wingdings"/>
              <a:buChar char="–"/>
              <a:defRPr b="0"/>
            </a:lvl4pPr>
            <a:lvl5pPr marL="2228850" indent="-400050">
              <a:buSzPct val="80000"/>
              <a:buFont typeface="Wingdings"/>
              <a:buChar char="o"/>
              <a:defRPr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67035" y="7181"/>
            <a:ext cx="8229601" cy="779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xmlns:p14="http://schemas.microsoft.com/office/powerpoint/2010/main"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406400" marR="0" indent="-406400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✓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661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042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423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804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185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566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947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328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4" Type="http://schemas.openxmlformats.org/officeDocument/2006/relationships/image" Target="../media/image38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rfu.cea.fr/Phocea/file.php?class=pisp&amp;reload=1300373516&amp;file=sandrine.pires/files/4/wlens1.pdf" TargetMode="External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4" Type="http://schemas.openxmlformats.org/officeDocument/2006/relationships/image" Target="../media/image51.gif"/><Relationship Id="rId5" Type="http://schemas.openxmlformats.org/officeDocument/2006/relationships/image" Target="../media/image5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g"/><Relationship Id="rId10" Type="http://schemas.openxmlformats.org/officeDocument/2006/relationships/image" Target="../media/image24.jpeg"/><Relationship Id="rId11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fr-FR" sz="3600" dirty="0">
                <a:solidFill>
                  <a:schemeClr val="accent1">
                    <a:lumMod val="75000"/>
                  </a:schemeClr>
                </a:solidFill>
              </a:rPr>
              <a:t>Advanced Gamma-Ray </a:t>
            </a:r>
            <a:r>
              <a:rPr lang="fr-FR" sz="3600" dirty="0" smtClean="0">
                <a:solidFill>
                  <a:schemeClr val="accent1">
                    <a:lumMod val="75000"/>
                  </a:schemeClr>
                </a:solidFill>
              </a:rPr>
              <a:t>Science</a:t>
            </a:r>
            <a:endParaRPr lang="bn-IN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fr-FR" dirty="0" err="1" smtClean="0">
                <a:solidFill>
                  <a:srgbClr val="376092"/>
                </a:solidFill>
              </a:rPr>
              <a:t>Methods</a:t>
            </a:r>
            <a:r>
              <a:rPr lang="fr-FR" dirty="0" smtClean="0">
                <a:solidFill>
                  <a:srgbClr val="376092"/>
                </a:solidFill>
              </a:rPr>
              <a:t> </a:t>
            </a:r>
            <a:r>
              <a:rPr lang="fr-FR" dirty="0">
                <a:solidFill>
                  <a:srgbClr val="376092"/>
                </a:solidFill>
              </a:rPr>
              <a:t>and </a:t>
            </a:r>
            <a:r>
              <a:rPr lang="fr-FR" dirty="0" smtClean="0">
                <a:solidFill>
                  <a:srgbClr val="376092"/>
                </a:solidFill>
              </a:rPr>
              <a:t>Tools</a:t>
            </a:r>
            <a:endParaRPr lang="bn-IN" dirty="0" smtClean="0">
              <a:solidFill>
                <a:srgbClr val="376092"/>
              </a:solidFill>
            </a:endParaRPr>
          </a:p>
          <a:p>
            <a:pPr marL="0" indent="0" algn="ctr">
              <a:buNone/>
            </a:pPr>
            <a:endParaRPr lang="bn-IN" dirty="0"/>
          </a:p>
          <a:p>
            <a:pPr marL="0" indent="0" algn="ctr">
              <a:buNone/>
            </a:pPr>
            <a:r>
              <a:rPr lang="bn-IN" b="0" dirty="0" smtClean="0"/>
              <a:t>K.Kosack, J.Decock</a:t>
            </a:r>
          </a:p>
          <a:p>
            <a:pPr marL="0" indent="0" algn="ctr">
              <a:buNone/>
            </a:pPr>
            <a:endParaRPr lang="bn-IN" sz="1600" dirty="0"/>
          </a:p>
          <a:p>
            <a:pPr marL="0" indent="0" algn="ctr">
              <a:buNone/>
            </a:pPr>
            <a:r>
              <a:rPr lang="bn-IN" b="0" dirty="0" smtClean="0"/>
              <a:t>CEA Saclay – Irfu/S</a:t>
            </a:r>
            <a:r>
              <a:rPr lang="fr-FR" b="0" dirty="0" smtClean="0"/>
              <a:t>a</a:t>
            </a:r>
            <a:r>
              <a:rPr lang="bn-IN" b="0" dirty="0" smtClean="0"/>
              <a:t>p</a:t>
            </a:r>
          </a:p>
          <a:p>
            <a:pPr marL="0" indent="0" algn="ctr">
              <a:buNone/>
            </a:pPr>
            <a:endParaRPr lang="bn-IN" sz="1800" dirty="0"/>
          </a:p>
          <a:p>
            <a:pPr marL="0" indent="0" algn="ctr">
              <a:buNone/>
            </a:pPr>
            <a:r>
              <a:rPr lang="bn-IN" sz="2400" b="0" dirty="0" smtClean="0"/>
              <a:t>November 29, 2016</a:t>
            </a:r>
          </a:p>
          <a:p>
            <a:pPr marL="0" indent="0" algn="ctr">
              <a:buNone/>
            </a:pPr>
            <a:endParaRPr lang="bn-IN" dirty="0" smtClean="0"/>
          </a:p>
          <a:p>
            <a:pPr marL="0" indent="0" algn="ctr">
              <a:buNone/>
            </a:pPr>
            <a:endParaRPr lang="bn-IN" dirty="0"/>
          </a:p>
        </p:txBody>
      </p:sp>
      <p:pic>
        <p:nvPicPr>
          <p:cNvPr id="4" name="Image 3" descr="ce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06" y="5455043"/>
            <a:ext cx="959701" cy="7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024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4331122" y="3243580"/>
            <a:ext cx="481756" cy="370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455773" y="1026582"/>
            <a:ext cx="2683021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>
                <a:solidFill>
                  <a:srgbClr val="FFFFFF"/>
                </a:solidFill>
              </a:defRPr>
            </a:pPr>
            <a:r>
              <a:t>Shower Images</a:t>
            </a:r>
            <a:r>
              <a:rPr b="0"/>
              <a:t> (which may have time axis)</a:t>
            </a:r>
          </a:p>
          <a:p>
            <a:pPr>
              <a:defRPr sz="2100" b="1">
                <a:solidFill>
                  <a:srgbClr val="FFFFFF"/>
                </a:solidFill>
              </a:defRPr>
            </a:pPr>
            <a:r>
              <a:t>must be </a:t>
            </a:r>
            <a:r>
              <a:rPr i="1"/>
              <a:t>de-noised</a:t>
            </a:r>
            <a:r>
              <a:t> and </a:t>
            </a:r>
            <a:r>
              <a:rPr i="1"/>
              <a:t>parameterized</a:t>
            </a:r>
          </a:p>
          <a:p>
            <a:pPr>
              <a:defRPr sz="2100" b="1">
                <a:solidFill>
                  <a:srgbClr val="FFFFFF"/>
                </a:solidFill>
              </a:defRPr>
            </a:pPr>
            <a:r>
              <a:t>for reconstruction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6357097" y="2871427"/>
            <a:ext cx="414939" cy="414939"/>
          </a:xfrm>
          <a:prstGeom prst="ellipse">
            <a:avLst/>
          </a:prstGeom>
          <a:solidFill>
            <a:srgbClr val="99CCFF">
              <a:alpha val="79998"/>
            </a:srgbClr>
          </a:solidFill>
          <a:ln w="3175">
            <a:solidFill>
              <a:srgbClr val="000000"/>
            </a:solidFill>
          </a:ln>
        </p:spPr>
        <p:txBody>
          <a:bodyPr lIns="41493" tIns="41493" rIns="41493" bIns="41493" anchor="ctr"/>
          <a:lstStyle/>
          <a:p>
            <a:pPr>
              <a:lnSpc>
                <a:spcPct val="930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188665" y="1400534"/>
            <a:ext cx="2075037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</a:defRPr>
            </a:lvl1pPr>
          </a:lstStyle>
          <a:p>
            <a:r>
              <a:t>And then combined in Stereo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Sky maps</a:t>
            </a:r>
            <a:endParaRPr dirty="0"/>
          </a:p>
        </p:txBody>
      </p:sp>
      <p:pic>
        <p:nvPicPr>
          <p:cNvPr id="4" name="Fig2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03" y="1266978"/>
            <a:ext cx="4911329" cy="3687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Fig3.png"/>
          <p:cNvPicPr>
            <a:picLocks noChangeAspect="1"/>
          </p:cNvPicPr>
          <p:nvPr/>
        </p:nvPicPr>
        <p:blipFill>
          <a:blip r:embed="rId4">
            <a:extLst/>
          </a:blip>
          <a:srcRect b="48224"/>
          <a:stretch>
            <a:fillRect/>
          </a:stretch>
        </p:blipFill>
        <p:spPr>
          <a:xfrm>
            <a:off x="5189287" y="1706671"/>
            <a:ext cx="3645247" cy="248444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44"/>
          <p:cNvSpPr/>
          <p:nvPr/>
        </p:nvSpPr>
        <p:spPr>
          <a:xfrm>
            <a:off x="5302249" y="4328859"/>
            <a:ext cx="3841751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>
              <a:defRPr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bn-IN" dirty="0" smtClean="0">
                <a:solidFill>
                  <a:schemeClr val="tx1"/>
                </a:solidFill>
              </a:rPr>
              <a:t>V</a:t>
            </a:r>
            <a:r>
              <a:rPr dirty="0" smtClean="0">
                <a:solidFill>
                  <a:schemeClr val="tx1"/>
                </a:solidFill>
              </a:rPr>
              <a:t>ery </a:t>
            </a:r>
            <a:r>
              <a:rPr dirty="0">
                <a:solidFill>
                  <a:schemeClr val="tx1"/>
                </a:solidFill>
              </a:rPr>
              <a:t>steep (≈E</a:t>
            </a:r>
            <a:r>
              <a:rPr baseline="31999" dirty="0">
                <a:solidFill>
                  <a:schemeClr val="tx1"/>
                </a:solidFill>
              </a:rPr>
              <a:t>-2.5</a:t>
            </a:r>
            <a:r>
              <a:rPr dirty="0">
                <a:solidFill>
                  <a:schemeClr val="tx1"/>
                </a:solidFill>
              </a:rPr>
              <a:t> spectra)</a:t>
            </a:r>
          </a:p>
          <a:p>
            <a:pPr>
              <a:defRPr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so low-energy threshold important</a:t>
            </a:r>
          </a:p>
        </p:txBody>
      </p:sp>
      <p:sp>
        <p:nvSpPr>
          <p:cNvPr id="7" name="Shape 141"/>
          <p:cNvSpPr/>
          <p:nvPr/>
        </p:nvSpPr>
        <p:spPr>
          <a:xfrm>
            <a:off x="245393" y="4939755"/>
            <a:ext cx="4943894" cy="154945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>
              <a:defRPr sz="2600"/>
            </a:pPr>
            <a:r>
              <a:rPr lang="bn-IN" sz="2400" dirty="0" smtClean="0"/>
              <a:t>C</a:t>
            </a:r>
            <a:r>
              <a:rPr sz="2400" dirty="0" smtClean="0"/>
              <a:t>ould </a:t>
            </a:r>
            <a:r>
              <a:rPr sz="2400" dirty="0"/>
              <a:t>use this to show what a  final sky map looks like (after reconstruction many 1000s of gamms rays) </a:t>
            </a:r>
          </a:p>
          <a:p>
            <a:pPr>
              <a:defRPr sz="2600"/>
            </a:pPr>
            <a:r>
              <a:rPr sz="2400" dirty="0"/>
              <a:t>This is a supernova remnant shell</a:t>
            </a:r>
          </a:p>
        </p:txBody>
      </p:sp>
    </p:spTree>
    <p:extLst>
      <p:ext uri="{BB962C8B-B14F-4D97-AF65-F5344CB8AC3E}">
        <p14:creationId xmlns:p14="http://schemas.microsoft.com/office/powerpoint/2010/main" val="33346883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S</a:t>
            </a:r>
            <a:r>
              <a:rPr lang="bn-IN" dirty="0" smtClean="0"/>
              <a:t>ky maps</a:t>
            </a:r>
            <a:endParaRPr dirty="0"/>
          </a:p>
        </p:txBody>
      </p:sp>
      <p:pic>
        <p:nvPicPr>
          <p:cNvPr id="2" name="Image 1" descr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5" y="2050652"/>
            <a:ext cx="8553758" cy="35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126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0" y="0"/>
            <a:ext cx="9140520" cy="703391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007296" y="3752161"/>
            <a:ext cx="3080629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Cosmic Ray Background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dominates the gamma-rays by 5 orders of magnitude</a:t>
            </a:r>
          </a:p>
          <a:p>
            <a:pPr>
              <a:defRPr b="1">
                <a:solidFill>
                  <a:srgbClr val="FFFFFF"/>
                </a:solidFill>
              </a:defRPr>
            </a:pPr>
            <a:endParaRPr/>
          </a:p>
          <a:p>
            <a:pPr>
              <a:defRPr>
                <a:solidFill>
                  <a:srgbClr val="FFFFFF"/>
                </a:solidFill>
              </a:defRPr>
            </a:pPr>
            <a:r>
              <a:t>Their images have a rougher morphology, which is difficult to distinguish due to low S/N</a:t>
            </a:r>
          </a:p>
        </p:txBody>
      </p:sp>
      <p:sp>
        <p:nvSpPr>
          <p:cNvPr id="125" name="Shape 125"/>
          <p:cNvSpPr/>
          <p:nvPr/>
        </p:nvSpPr>
        <p:spPr>
          <a:xfrm>
            <a:off x="7055192" y="3834643"/>
            <a:ext cx="2050990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note this is an ideal case (reality is usually worse)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Examples</a:t>
            </a:r>
            <a:endParaRPr dirty="0"/>
          </a:p>
        </p:txBody>
      </p:sp>
      <p:pic>
        <p:nvPicPr>
          <p:cNvPr id="4" name="gamma-time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214" y="2073411"/>
            <a:ext cx="4226072" cy="31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event-time.gi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6764" y="2073412"/>
            <a:ext cx="4226070" cy="31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ZoneTexte 1"/>
          <p:cNvSpPr txBox="1"/>
          <p:nvPr/>
        </p:nvSpPr>
        <p:spPr>
          <a:xfrm>
            <a:off x="1831497" y="1562849"/>
            <a:ext cx="126587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bn-I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Gamma rays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926547" y="1562849"/>
            <a:ext cx="8243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bn-I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Protons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424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333784" y="990968"/>
            <a:ext cx="6038115" cy="5687144"/>
          </a:xfrm>
          <a:prstGeom prst="rect">
            <a:avLst/>
          </a:prstGeom>
        </p:spPr>
        <p:txBody>
          <a:bodyPr anchor="ctr"/>
          <a:lstStyle/>
          <a:p>
            <a:pPr marL="308863" indent="-308863" defTabSz="347472">
              <a:spcBef>
                <a:spcPts val="500"/>
              </a:spcBef>
              <a:defRPr sz="2128"/>
            </a:pPr>
            <a:r>
              <a:rPr dirty="0"/>
              <a:t>Gamma-ray reconstruction and discrimination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B</a:t>
            </a:r>
            <a:r>
              <a:rPr dirty="0" smtClean="0"/>
              <a:t>etter </a:t>
            </a:r>
            <a:r>
              <a:rPr dirty="0"/>
              <a:t>de-noising and image characterization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I</a:t>
            </a:r>
            <a:r>
              <a:rPr dirty="0" smtClean="0"/>
              <a:t>mprove </a:t>
            </a:r>
            <a:r>
              <a:rPr dirty="0"/>
              <a:t>PSF and energy threshold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I</a:t>
            </a:r>
            <a:r>
              <a:rPr dirty="0" smtClean="0"/>
              <a:t>mprove </a:t>
            </a:r>
            <a:r>
              <a:rPr dirty="0"/>
              <a:t>data volume reduction with less loss for CTA (factor of 100x needed</a:t>
            </a:r>
            <a:r>
              <a:rPr dirty="0" smtClean="0"/>
              <a:t>)</a:t>
            </a:r>
            <a:endParaRPr lang="bn-IN" dirty="0" smtClean="0"/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endParaRPr dirty="0"/>
          </a:p>
          <a:p>
            <a:pPr marL="308863" indent="-308863" defTabSz="347472">
              <a:spcBef>
                <a:spcPts val="500"/>
              </a:spcBef>
              <a:defRPr sz="2128"/>
            </a:pPr>
            <a:r>
              <a:rPr dirty="0"/>
              <a:t>Realtime transient detection 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W</a:t>
            </a:r>
            <a:r>
              <a:rPr dirty="0" smtClean="0"/>
              <a:t>ide </a:t>
            </a:r>
            <a:r>
              <a:rPr dirty="0"/>
              <a:t>field-of-view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C</a:t>
            </a:r>
            <a:r>
              <a:rPr dirty="0" smtClean="0"/>
              <a:t>hanging </a:t>
            </a:r>
            <a:r>
              <a:rPr dirty="0"/>
              <a:t>detector conditions (atmosphere)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C</a:t>
            </a:r>
            <a:r>
              <a:rPr dirty="0" smtClean="0"/>
              <a:t>omplex </a:t>
            </a:r>
            <a:r>
              <a:rPr dirty="0"/>
              <a:t>detector response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R</a:t>
            </a:r>
            <a:r>
              <a:rPr dirty="0" smtClean="0"/>
              <a:t>educe </a:t>
            </a:r>
            <a:r>
              <a:rPr dirty="0"/>
              <a:t>reliance on calibration and pre-calculated instrumental response functions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PROJECT:</a:t>
            </a:r>
          </a:p>
          <a:p>
            <a:pPr>
              <a:defRPr b="0"/>
            </a:pPr>
            <a:r>
              <a:t>Focus on two aspects for Cherenkov Telescopes</a:t>
            </a:r>
          </a:p>
        </p:txBody>
      </p:sp>
    </p:spTree>
    <p:extLst>
      <p:ext uri="{BB962C8B-B14F-4D97-AF65-F5344CB8AC3E}">
        <p14:creationId xmlns:p14="http://schemas.microsoft.com/office/powerpoint/2010/main" val="18174605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4885333" cy="5687144"/>
          </a:xfrm>
          <a:prstGeom prst="rect">
            <a:avLst/>
          </a:prstGeom>
        </p:spPr>
        <p:txBody>
          <a:bodyPr/>
          <a:lstStyle/>
          <a:p>
            <a:pPr marL="0" indent="0" defTabSz="342900">
              <a:spcBef>
                <a:spcPts val="500"/>
              </a:spcBef>
              <a:buNone/>
              <a:defRPr sz="2100"/>
            </a:pPr>
            <a:endParaRPr lang="bn-IN" dirty="0" smtClean="0"/>
          </a:p>
          <a:p>
            <a:pPr marL="0" indent="0" defTabSz="342900">
              <a:spcBef>
                <a:spcPts val="500"/>
              </a:spcBef>
              <a:buNone/>
              <a:defRPr sz="2100"/>
            </a:pPr>
            <a:r>
              <a:rPr dirty="0" smtClean="0"/>
              <a:t>An </a:t>
            </a:r>
            <a:r>
              <a:rPr dirty="0"/>
              <a:t>example: Weak Gravitational Lensing</a:t>
            </a:r>
          </a:p>
          <a:p>
            <a:pPr marL="301625" indent="-342900" defTabSz="342900">
              <a:spcBef>
                <a:spcPts val="500"/>
              </a:spcBef>
              <a:buFont typeface="Arial"/>
              <a:buChar char="•"/>
              <a:defRPr sz="2100"/>
            </a:pPr>
            <a:r>
              <a:rPr lang="bn-IN" dirty="0" smtClean="0"/>
              <a:t>L</a:t>
            </a:r>
            <a:r>
              <a:rPr dirty="0" smtClean="0"/>
              <a:t>ook </a:t>
            </a:r>
            <a:r>
              <a:rPr dirty="0"/>
              <a:t>for and parameterize </a:t>
            </a:r>
            <a:r>
              <a:rPr i="1" dirty="0">
                <a:solidFill>
                  <a:schemeClr val="accent4">
                    <a:satOff val="-1335"/>
                    <a:lumOff val="-10274"/>
                  </a:schemeClr>
                </a:solidFill>
              </a:rPr>
              <a:t>minute shears</a:t>
            </a:r>
            <a:r>
              <a:rPr dirty="0"/>
              <a:t> in images of galaxies</a:t>
            </a:r>
          </a:p>
          <a:p>
            <a:pPr marL="301625" indent="-342900" defTabSz="342900">
              <a:spcBef>
                <a:spcPts val="500"/>
              </a:spcBef>
              <a:buFont typeface="Arial"/>
              <a:buChar char="•"/>
              <a:defRPr sz="2100"/>
            </a:pPr>
            <a:r>
              <a:rPr lang="bn-IN" dirty="0" smtClean="0"/>
              <a:t>G</a:t>
            </a:r>
            <a:r>
              <a:rPr dirty="0" smtClean="0"/>
              <a:t>alaxy </a:t>
            </a:r>
            <a:r>
              <a:rPr dirty="0"/>
              <a:t>images are low Gaussian signals on </a:t>
            </a:r>
            <a:r>
              <a:rPr dirty="0">
                <a:solidFill>
                  <a:schemeClr val="accent4">
                    <a:satOff val="-1335"/>
                    <a:lumOff val="-10274"/>
                  </a:schemeClr>
                </a:solidFill>
              </a:rPr>
              <a:t>high-noise background</a:t>
            </a:r>
          </a:p>
          <a:p>
            <a:pPr marL="584836" lvl="1" indent="-342900" defTabSz="342900">
              <a:spcBef>
                <a:spcPts val="500"/>
              </a:spcBef>
              <a:buFont typeface="Wingdings" charset="2"/>
              <a:buChar char="§"/>
              <a:defRPr sz="2100"/>
            </a:pPr>
            <a:r>
              <a:rPr dirty="0"/>
              <a:t>This is </a:t>
            </a:r>
            <a:r>
              <a:rPr u="sng" dirty="0"/>
              <a:t>nearly identical</a:t>
            </a:r>
            <a:r>
              <a:rPr dirty="0"/>
              <a:t> to the problem we have when reconstructing Cherenkov-light images of showers </a:t>
            </a:r>
          </a:p>
          <a:p>
            <a:pPr marL="584836" lvl="1" indent="-342900" defTabSz="342900">
              <a:spcBef>
                <a:spcPts val="500"/>
              </a:spcBef>
              <a:buFont typeface="Wingdings" charset="2"/>
              <a:buChar char="§"/>
              <a:defRPr sz="2100"/>
            </a:pPr>
            <a:r>
              <a:rPr dirty="0"/>
              <a:t>Very </a:t>
            </a:r>
            <a:r>
              <a:rPr b="1" dirty="0"/>
              <a:t>different physics</a:t>
            </a:r>
            <a:r>
              <a:rPr dirty="0"/>
              <a:t>, </a:t>
            </a:r>
            <a:r>
              <a:rPr b="1" dirty="0"/>
              <a:t>same mathematics</a:t>
            </a:r>
            <a:r>
              <a:rPr dirty="0"/>
              <a:t>…</a:t>
            </a:r>
          </a:p>
          <a:p>
            <a:pPr marL="584836" lvl="1" indent="-342900" defTabSz="342900">
              <a:spcBef>
                <a:spcPts val="500"/>
              </a:spcBef>
              <a:buFont typeface="Wingdings" charset="2"/>
              <a:buChar char="§"/>
              <a:defRPr sz="2100"/>
            </a:pPr>
            <a:r>
              <a:rPr dirty="0"/>
              <a:t>The techniques developed for Weak lensing are </a:t>
            </a:r>
            <a:r>
              <a:rPr b="1" dirty="0"/>
              <a:t>far more advanced</a:t>
            </a:r>
            <a:r>
              <a:rPr dirty="0"/>
              <a:t> than what are currently used for gamma rays and </a:t>
            </a:r>
            <a:r>
              <a:rPr b="1" dirty="0"/>
              <a:t>can be </a:t>
            </a:r>
            <a:r>
              <a:rPr b="1" dirty="0" smtClean="0"/>
              <a:t>exploited</a:t>
            </a:r>
            <a:endParaRPr b="1" dirty="0"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IDEA:</a:t>
            </a:r>
          </a:p>
          <a:p>
            <a:pPr>
              <a:defRPr b="0"/>
            </a:pPr>
            <a:r>
              <a:t>Synergies with Other Fields</a:t>
            </a:r>
          </a:p>
        </p:txBody>
      </p:sp>
      <p:sp>
        <p:nvSpPr>
          <p:cNvPr id="137" name="Shape 137"/>
          <p:cNvSpPr/>
          <p:nvPr/>
        </p:nvSpPr>
        <p:spPr>
          <a:xfrm>
            <a:off x="4622380" y="5754678"/>
            <a:ext cx="223828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solidFill>
                  <a:srgbClr val="4E4E4E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e.g </a:t>
            </a:r>
            <a:r>
              <a:rPr dirty="0">
                <a:solidFill>
                  <a:srgbClr val="0088CC"/>
                </a:solidFill>
                <a:hlinkClick r:id="rId3"/>
              </a:rPr>
              <a:t>"Weak Lensig Mass Reconstrcution using Wavelets</a:t>
            </a:r>
            <a:r>
              <a:rPr dirty="0"/>
              <a:t>", J.-L. Starck, S. Pires, and A. Refregier, A&amp;A, 451, 3, 1139-1150, 2006</a:t>
            </a:r>
          </a:p>
        </p:txBody>
      </p:sp>
      <p:pic>
        <p:nvPicPr>
          <p:cNvPr id="2" name="Image 1" descr="abell221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38" y="3886290"/>
            <a:ext cx="3777002" cy="1927530"/>
          </a:xfrm>
          <a:prstGeom prst="rect">
            <a:avLst/>
          </a:prstGeom>
        </p:spPr>
      </p:pic>
      <p:pic>
        <p:nvPicPr>
          <p:cNvPr id="3" name="Image 2" descr="Gravitational-lensing-galaxyApril12_2010-1024x76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018" y="1150690"/>
            <a:ext cx="3528055" cy="2646041"/>
          </a:xfrm>
          <a:prstGeom prst="rect">
            <a:avLst/>
          </a:prstGeom>
        </p:spPr>
      </p:pic>
      <p:sp>
        <p:nvSpPr>
          <p:cNvPr id="136" name="Shape 136"/>
          <p:cNvSpPr/>
          <p:nvPr/>
        </p:nvSpPr>
        <p:spPr>
          <a:xfrm rot="215392">
            <a:off x="6906588" y="3370833"/>
            <a:ext cx="2012555" cy="1529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300"/>
            </a:pPr>
            <a:r>
              <a:rPr b="1" dirty="0"/>
              <a:t>denoise</a:t>
            </a:r>
            <a:r>
              <a:rPr dirty="0"/>
              <a:t> + calculate moments, skewness, kurtosis for millions of [</a:t>
            </a:r>
            <a:r>
              <a:rPr b="1" dirty="0"/>
              <a:t>galaxy</a:t>
            </a:r>
            <a:r>
              <a:rPr dirty="0"/>
              <a:t>|</a:t>
            </a:r>
            <a:r>
              <a:rPr b="1" dirty="0"/>
              <a:t>shower</a:t>
            </a:r>
            <a:r>
              <a:rPr dirty="0"/>
              <a:t>] images on poisson background and reconstruct underlying distribution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2000" dirty="0" smtClean="0"/>
          </a:p>
          <a:p>
            <a:pPr marL="0" indent="0">
              <a:buNone/>
            </a:pPr>
            <a:r>
              <a:rPr lang="fr-FR" dirty="0" smtClean="0"/>
              <a:t>A </a:t>
            </a:r>
            <a:r>
              <a:rPr lang="fr-FR" dirty="0" err="1"/>
              <a:t>very</a:t>
            </a:r>
            <a:r>
              <a:rPr lang="fr-FR" dirty="0"/>
              <a:t> simple </a:t>
            </a:r>
            <a:r>
              <a:rPr lang="fr-FR" dirty="0" err="1"/>
              <a:t>cleaning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: </a:t>
            </a:r>
          </a:p>
          <a:p>
            <a:pPr>
              <a:buFont typeface="Arial"/>
              <a:buChar char="•"/>
            </a:pPr>
            <a:r>
              <a:rPr lang="fr-FR" sz="2400" b="0" dirty="0" err="1"/>
              <a:t>Keep</a:t>
            </a:r>
            <a:r>
              <a:rPr lang="fr-FR" sz="2400" b="0" dirty="0"/>
              <a:t> pixels </a:t>
            </a:r>
            <a:r>
              <a:rPr lang="fr-FR" sz="2400" b="0" dirty="0" err="1"/>
              <a:t>above</a:t>
            </a:r>
            <a:r>
              <a:rPr lang="fr-FR" sz="2400" b="0" dirty="0"/>
              <a:t> a </a:t>
            </a:r>
            <a:r>
              <a:rPr lang="fr-FR" sz="2400" b="0" dirty="0" err="1"/>
              <a:t>given</a:t>
            </a:r>
            <a:r>
              <a:rPr lang="fr-FR" sz="2400" b="0" dirty="0"/>
              <a:t> </a:t>
            </a:r>
            <a:r>
              <a:rPr lang="fr-FR" sz="2400" b="0" dirty="0" err="1"/>
              <a:t>threshold</a:t>
            </a:r>
            <a:r>
              <a:rPr lang="fr-FR" sz="2400" b="0" dirty="0"/>
              <a:t> (</a:t>
            </a:r>
            <a:r>
              <a:rPr lang="fr-FR" sz="2400" b="0" dirty="0" err="1"/>
              <a:t>e.g</a:t>
            </a:r>
            <a:r>
              <a:rPr lang="fr-FR" sz="2400" b="0" dirty="0"/>
              <a:t>. </a:t>
            </a:r>
            <a:r>
              <a:rPr lang="bn-IN" sz="2400" b="0" dirty="0" smtClean="0"/>
              <a:t>10 photoelectrons</a:t>
            </a:r>
            <a:r>
              <a:rPr lang="fr-FR" sz="2400" b="0" dirty="0" smtClean="0"/>
              <a:t>) </a:t>
            </a:r>
            <a:endParaRPr lang="fr-FR" sz="2400" b="0" dirty="0"/>
          </a:p>
          <a:p>
            <a:pPr>
              <a:buFont typeface="Arial"/>
              <a:buChar char="•"/>
            </a:pPr>
            <a:r>
              <a:rPr lang="fr-FR" sz="2400" b="0" dirty="0" err="1"/>
              <a:t>Keep</a:t>
            </a:r>
            <a:r>
              <a:rPr lang="fr-FR" sz="2400" b="0" dirty="0"/>
              <a:t> </a:t>
            </a:r>
            <a:r>
              <a:rPr lang="fr-FR" sz="2400" b="0" dirty="0" err="1"/>
              <a:t>some</a:t>
            </a:r>
            <a:r>
              <a:rPr lang="fr-FR" sz="2400" b="0" dirty="0"/>
              <a:t> </a:t>
            </a:r>
            <a:r>
              <a:rPr lang="fr-FR" sz="2400" b="0" dirty="0" err="1"/>
              <a:t>neighbors</a:t>
            </a:r>
            <a:r>
              <a:rPr lang="fr-FR" sz="2400" b="0" dirty="0"/>
              <a:t> of </a:t>
            </a:r>
            <a:r>
              <a:rPr lang="fr-FR" sz="2400" b="0" dirty="0" err="1"/>
              <a:t>these</a:t>
            </a:r>
            <a:r>
              <a:rPr lang="fr-FR" sz="2400" b="0" dirty="0"/>
              <a:t> </a:t>
            </a:r>
            <a:r>
              <a:rPr lang="fr-FR" sz="2400" b="0" dirty="0" err="1"/>
              <a:t>selected</a:t>
            </a:r>
            <a:r>
              <a:rPr lang="fr-FR" sz="2400" b="0" dirty="0"/>
              <a:t> pixels: </a:t>
            </a:r>
            <a:r>
              <a:rPr lang="fr-FR" sz="2400" b="0" dirty="0" err="1"/>
              <a:t>those</a:t>
            </a:r>
            <a:r>
              <a:rPr lang="fr-FR" sz="2400" b="0" dirty="0"/>
              <a:t> </a:t>
            </a:r>
            <a:r>
              <a:rPr lang="fr-FR" sz="2400" b="0" dirty="0" err="1"/>
              <a:t>above</a:t>
            </a:r>
            <a:r>
              <a:rPr lang="fr-FR" sz="2400" b="0" dirty="0"/>
              <a:t> a second (</a:t>
            </a:r>
            <a:r>
              <a:rPr lang="fr-FR" sz="2400" b="0" dirty="0" err="1"/>
              <a:t>lower</a:t>
            </a:r>
            <a:r>
              <a:rPr lang="fr-FR" sz="2400" b="0" dirty="0"/>
              <a:t>) </a:t>
            </a:r>
            <a:r>
              <a:rPr lang="fr-FR" sz="2400" b="0" dirty="0" err="1"/>
              <a:t>threshold</a:t>
            </a:r>
            <a:r>
              <a:rPr lang="fr-FR" sz="2400" b="0" dirty="0"/>
              <a:t> (</a:t>
            </a:r>
            <a:r>
              <a:rPr lang="fr-FR" sz="2400" b="0" dirty="0" err="1"/>
              <a:t>e.g</a:t>
            </a:r>
            <a:r>
              <a:rPr lang="fr-FR" sz="2400" b="0" dirty="0"/>
              <a:t>. </a:t>
            </a:r>
            <a:r>
              <a:rPr lang="bn-IN" sz="2400" b="0" dirty="0"/>
              <a:t>5 photoelectrons</a:t>
            </a:r>
            <a:r>
              <a:rPr lang="fr-FR" sz="2400" b="0" dirty="0" smtClean="0"/>
              <a:t>)</a:t>
            </a:r>
            <a:endParaRPr lang="fr-FR" sz="2400" b="0" dirty="0"/>
          </a:p>
          <a:p>
            <a:endParaRPr sz="240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Methods </a:t>
            </a:r>
            <a:r>
              <a:rPr lang="fr-FR" dirty="0" err="1" smtClean="0"/>
              <a:t>currently</a:t>
            </a:r>
            <a:r>
              <a:rPr lang="fr-FR" dirty="0" smtClean="0"/>
              <a:t> </a:t>
            </a:r>
            <a:r>
              <a:rPr lang="fr-FR" dirty="0" err="1"/>
              <a:t>used</a:t>
            </a:r>
            <a:r>
              <a:rPr lang="fr-FR" dirty="0"/>
              <a:t> for gamma </a:t>
            </a:r>
            <a:r>
              <a:rPr lang="fr-FR" dirty="0" smtClean="0"/>
              <a:t>rays</a:t>
            </a:r>
            <a:r>
              <a:rPr lang="bn-IN" dirty="0" smtClean="0"/>
              <a:t> images cleaning</a:t>
            </a:r>
            <a:r>
              <a:rPr lang="fr-FR" dirty="0" smtClean="0"/>
              <a:t> </a:t>
            </a:r>
            <a:endParaRPr dirty="0"/>
          </a:p>
        </p:txBody>
      </p:sp>
      <p:pic>
        <p:nvPicPr>
          <p:cNvPr id="2" name="Image 1" descr="tailcut_1st_thresho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33" y="3376079"/>
            <a:ext cx="2707390" cy="2862098"/>
          </a:xfrm>
          <a:prstGeom prst="rect">
            <a:avLst/>
          </a:prstGeom>
        </p:spPr>
      </p:pic>
      <p:pic>
        <p:nvPicPr>
          <p:cNvPr id="3" name="Image 2" descr="tailcut_2nd_thresho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755" y="3376079"/>
            <a:ext cx="2707390" cy="2862098"/>
          </a:xfrm>
          <a:prstGeom prst="rect">
            <a:avLst/>
          </a:prstGeom>
        </p:spPr>
      </p:pic>
      <p:pic>
        <p:nvPicPr>
          <p:cNvPr id="4" name="Image 3" descr="tailcut_origina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7" y="3376079"/>
            <a:ext cx="2707390" cy="28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696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xfrm>
            <a:off x="392069" y="838200"/>
            <a:ext cx="8422209" cy="568714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800" dirty="0" smtClean="0"/>
          </a:p>
          <a:p>
            <a:pPr marL="0" indent="0">
              <a:buNone/>
            </a:pPr>
            <a:r>
              <a:rPr lang="bn-IN" dirty="0" smtClean="0"/>
              <a:t>Sparse image and signal processing</a:t>
            </a:r>
            <a:r>
              <a:rPr lang="fr-FR" dirty="0" smtClean="0"/>
              <a:t>:</a:t>
            </a:r>
            <a:endParaRPr lang="bn-IN" dirty="0"/>
          </a:p>
          <a:p>
            <a:pPr>
              <a:buFont typeface="Arial"/>
              <a:buChar char="•"/>
            </a:pPr>
            <a:r>
              <a:rPr lang="fr-FR" sz="2000" b="0" dirty="0" err="1" smtClean="0"/>
              <a:t>Remove</a:t>
            </a:r>
            <a:r>
              <a:rPr lang="fr-FR" sz="2000" b="0" dirty="0" smtClean="0"/>
              <a:t> </a:t>
            </a:r>
            <a:r>
              <a:rPr lang="fr-FR" sz="2000" b="0" dirty="0"/>
              <a:t>noise in direct </a:t>
            </a:r>
            <a:r>
              <a:rPr lang="fr-FR" sz="2000" b="0" dirty="0" err="1"/>
              <a:t>space</a:t>
            </a:r>
            <a:r>
              <a:rPr lang="fr-FR" sz="2000" b="0" dirty="0"/>
              <a:t> </a:t>
            </a:r>
            <a:r>
              <a:rPr lang="bn-IN" sz="2000" b="0" dirty="0" smtClean="0"/>
              <a:t>can be </a:t>
            </a:r>
            <a:r>
              <a:rPr lang="fr-FR" sz="2000" b="0" dirty="0" err="1" smtClean="0"/>
              <a:t>difficult</a:t>
            </a:r>
            <a:endParaRPr lang="bn-IN" sz="2000" b="0" dirty="0"/>
          </a:p>
          <a:p>
            <a:pPr>
              <a:buFont typeface="Arial"/>
              <a:buChar char="•"/>
            </a:pPr>
            <a:r>
              <a:rPr lang="fr-FR" sz="2000" b="0" dirty="0" err="1" smtClean="0"/>
              <a:t>Remove</a:t>
            </a:r>
            <a:r>
              <a:rPr lang="fr-FR" sz="2000" b="0" dirty="0" smtClean="0"/>
              <a:t> </a:t>
            </a:r>
            <a:r>
              <a:rPr lang="fr-FR" sz="2000" b="0" dirty="0"/>
              <a:t>noise in the </a:t>
            </a:r>
            <a:r>
              <a:rPr lang="fr-FR" sz="2000" b="0" dirty="0" err="1"/>
              <a:t>transformed</a:t>
            </a:r>
            <a:r>
              <a:rPr lang="fr-FR" sz="2000" b="0" dirty="0"/>
              <a:t> </a:t>
            </a:r>
            <a:r>
              <a:rPr lang="fr-FR" sz="2000" b="0" dirty="0" err="1"/>
              <a:t>space</a:t>
            </a:r>
            <a:r>
              <a:rPr lang="fr-FR" sz="2000" b="0" dirty="0"/>
              <a:t> </a:t>
            </a:r>
            <a:r>
              <a:rPr lang="bn-IN" sz="2000" b="0" dirty="0" smtClean="0"/>
              <a:t>can be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eas</a:t>
            </a:r>
            <a:r>
              <a:rPr lang="bn-IN" sz="2000" b="0" dirty="0" smtClean="0"/>
              <a:t>ier (Fourier, Wavelets, ...)</a:t>
            </a:r>
            <a:r>
              <a:rPr lang="fr-FR" sz="2000" b="0" dirty="0" smtClean="0"/>
              <a:t>: </a:t>
            </a:r>
            <a:endParaRPr lang="fr-FR" sz="2000" b="0" dirty="0"/>
          </a:p>
          <a:p>
            <a:pPr lvl="1">
              <a:buFont typeface="Wingdings" charset="2"/>
              <a:buChar char="§"/>
            </a:pPr>
            <a:r>
              <a:rPr lang="fr-FR" sz="2000" dirty="0"/>
              <a:t>noise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uniformly</a:t>
            </a:r>
            <a:r>
              <a:rPr lang="fr-FR" sz="2000" dirty="0"/>
              <a:t> </a:t>
            </a:r>
            <a:r>
              <a:rPr lang="fr-FR" sz="2000" dirty="0" err="1"/>
              <a:t>distributed</a:t>
            </a:r>
            <a:r>
              <a:rPr lang="fr-FR" sz="2000" dirty="0"/>
              <a:t> on </a:t>
            </a:r>
            <a:r>
              <a:rPr lang="fr-FR" sz="2000" dirty="0" err="1"/>
              <a:t>small</a:t>
            </a:r>
            <a:r>
              <a:rPr lang="fr-FR" sz="2000" dirty="0"/>
              <a:t> coefficients </a:t>
            </a:r>
          </a:p>
          <a:p>
            <a:pPr lvl="1">
              <a:buFont typeface="Wingdings" charset="2"/>
              <a:buChar char="§"/>
            </a:pPr>
            <a:r>
              <a:rPr lang="fr-FR" sz="2000" dirty="0"/>
              <a:t>signal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defined</a:t>
            </a:r>
            <a:r>
              <a:rPr lang="fr-FR" sz="2000" dirty="0"/>
              <a:t> by few </a:t>
            </a:r>
            <a:r>
              <a:rPr lang="fr-FR" sz="2000" dirty="0" err="1"/>
              <a:t>big</a:t>
            </a:r>
            <a:r>
              <a:rPr lang="fr-FR" sz="2000" dirty="0"/>
              <a:t> </a:t>
            </a:r>
            <a:r>
              <a:rPr lang="fr-FR" sz="2000" dirty="0" smtClean="0"/>
              <a:t>coefficients</a:t>
            </a:r>
            <a:endParaRPr lang="fr-FR" sz="200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/>
              <a:t>Example of more advanced methods</a:t>
            </a:r>
            <a:br>
              <a:rPr lang="bn-IN" dirty="0"/>
            </a:br>
            <a:r>
              <a:rPr lang="bn-IN" dirty="0"/>
              <a:t>developed for weak gravitational lensing</a:t>
            </a:r>
            <a:endParaRPr dirty="0"/>
          </a:p>
        </p:txBody>
      </p:sp>
      <p:pic>
        <p:nvPicPr>
          <p:cNvPr id="2" name="Image 1" descr="ff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5" y="3680031"/>
            <a:ext cx="8401788" cy="249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070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58"/>
          <p:cNvSpPr/>
          <p:nvPr/>
        </p:nvSpPr>
        <p:spPr>
          <a:xfrm>
            <a:off x="2754377" y="3564411"/>
            <a:ext cx="1685443" cy="131949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ASTRI </a:t>
            </a:r>
            <a:r>
              <a:rPr dirty="0" smtClean="0"/>
              <a:t>(</a:t>
            </a:r>
            <a:r>
              <a:rPr lang="en-US" dirty="0" err="1" smtClean="0"/>
              <a:t>Inaf</a:t>
            </a:r>
            <a:r>
              <a:rPr dirty="0" smtClean="0"/>
              <a:t>)</a:t>
            </a:r>
            <a:endParaRPr lang="en-US" dirty="0" smtClean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</p:txBody>
      </p:sp>
      <p:sp>
        <p:nvSpPr>
          <p:cNvPr id="52" name="Shape 52"/>
          <p:cNvSpPr/>
          <p:nvPr/>
        </p:nvSpPr>
        <p:spPr>
          <a:xfrm>
            <a:off x="3509421" y="1814503"/>
            <a:ext cx="1630785" cy="168141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t"/>
          <a:lstStyle/>
          <a:p>
            <a:pPr algn="ctr"/>
            <a:r>
              <a:rPr dirty="0"/>
              <a:t>HESS group</a:t>
            </a:r>
          </a:p>
          <a:p>
            <a:pPr algn="ctr"/>
            <a:r>
              <a:rPr dirty="0"/>
              <a:t>(</a:t>
            </a:r>
            <a:r>
              <a:rPr dirty="0" smtClean="0"/>
              <a:t>S</a:t>
            </a:r>
            <a:r>
              <a:rPr lang="bn-IN" dirty="0"/>
              <a:t>A</a:t>
            </a:r>
            <a:r>
              <a:rPr dirty="0" smtClean="0"/>
              <a:t>p</a:t>
            </a:r>
            <a:r>
              <a:rPr lang="bn-IN" dirty="0" smtClean="0"/>
              <a:t> </a:t>
            </a:r>
            <a:r>
              <a:rPr dirty="0" smtClean="0"/>
              <a:t>+</a:t>
            </a:r>
            <a:r>
              <a:rPr lang="bn-IN" dirty="0" smtClean="0"/>
              <a:t> </a:t>
            </a:r>
            <a:r>
              <a:rPr dirty="0" smtClean="0"/>
              <a:t>SPP</a:t>
            </a:r>
            <a:r>
              <a:rPr dirty="0"/>
              <a:t>)</a:t>
            </a:r>
          </a:p>
        </p:txBody>
      </p:sp>
      <p:sp>
        <p:nvSpPr>
          <p:cNvPr id="53" name="Shape 53"/>
          <p:cNvSpPr/>
          <p:nvPr/>
        </p:nvSpPr>
        <p:spPr>
          <a:xfrm>
            <a:off x="3646725" y="4738043"/>
            <a:ext cx="2137053" cy="17342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t"/>
          <a:lstStyle/>
          <a:p>
            <a:pPr algn="ctr"/>
            <a:r>
              <a:rPr dirty="0"/>
              <a:t>APC Group</a:t>
            </a:r>
          </a:p>
          <a:p>
            <a:pPr algn="ctr"/>
            <a:r>
              <a:rPr dirty="0"/>
              <a:t>(Paris </a:t>
            </a:r>
            <a:r>
              <a:rPr lang="bn-IN" dirty="0" smtClean="0"/>
              <a:t>Diderot</a:t>
            </a:r>
            <a:r>
              <a:rPr dirty="0" smtClean="0"/>
              <a:t>)</a:t>
            </a:r>
            <a:endParaRPr dirty="0"/>
          </a:p>
          <a:p>
            <a:pPr algn="ctr"/>
            <a:endParaRPr dirty="0"/>
          </a:p>
        </p:txBody>
      </p:sp>
      <p:sp>
        <p:nvSpPr>
          <p:cNvPr id="54" name="Shape 54"/>
          <p:cNvSpPr/>
          <p:nvPr/>
        </p:nvSpPr>
        <p:spPr>
          <a:xfrm>
            <a:off x="5240784" y="1075841"/>
            <a:ext cx="3526596" cy="3094656"/>
          </a:xfrm>
          <a:prstGeom prst="ellipse">
            <a:avLst/>
          </a:prstGeom>
          <a:solidFill>
            <a:srgbClr val="DDDDDD"/>
          </a:soli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r>
              <a:rPr dirty="0" smtClean="0"/>
              <a:t>        </a:t>
            </a:r>
            <a:endParaRPr dirty="0"/>
          </a:p>
          <a:p>
            <a:pPr algn="r"/>
            <a:r>
              <a:rPr lang="en-US" dirty="0" smtClean="0"/>
              <a:t>       </a:t>
            </a:r>
            <a:r>
              <a:rPr dirty="0" smtClean="0"/>
              <a:t> </a:t>
            </a:r>
            <a:r>
              <a:rPr dirty="0"/>
              <a:t>(Europe)</a:t>
            </a:r>
          </a:p>
          <a:p>
            <a:endParaRPr dirty="0"/>
          </a:p>
          <a:p>
            <a:endParaRPr dirty="0"/>
          </a:p>
        </p:txBody>
      </p:sp>
      <p:sp>
        <p:nvSpPr>
          <p:cNvPr id="55" name="Shape 55"/>
          <p:cNvSpPr>
            <a:spLocks noGrp="1"/>
          </p:cNvSpPr>
          <p:nvPr>
            <p:ph type="body" sz="half" idx="1"/>
          </p:nvPr>
        </p:nvSpPr>
        <p:spPr>
          <a:xfrm>
            <a:off x="342900" y="1445172"/>
            <a:ext cx="3093169" cy="511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 sz="2300"/>
            </a:pPr>
            <a:r>
              <a:rPr dirty="0" smtClean="0"/>
              <a:t> </a:t>
            </a:r>
            <a:endParaRPr dirty="0"/>
          </a:p>
          <a:p>
            <a:pPr marL="415925" indent="-342900">
              <a:defRPr sz="2300"/>
            </a:pPr>
            <a:r>
              <a:rPr lang="en-US" dirty="0" smtClean="0"/>
              <a:t>Improve sensitivity of modern ground-based Gamma-ray telescopes</a:t>
            </a:r>
          </a:p>
          <a:p>
            <a:pPr marL="73025" indent="0">
              <a:buNone/>
              <a:defRPr sz="2300"/>
            </a:pPr>
            <a:endParaRPr lang="en-US" dirty="0" smtClean="0"/>
          </a:p>
          <a:p>
            <a:pPr marL="415925" indent="-342900">
              <a:defRPr sz="2300"/>
            </a:pPr>
            <a:r>
              <a:rPr lang="bn-IN" dirty="0" smtClean="0"/>
              <a:t>D</a:t>
            </a:r>
            <a:r>
              <a:rPr dirty="0" smtClean="0"/>
              <a:t>evelop </a:t>
            </a:r>
            <a:r>
              <a:rPr dirty="0"/>
              <a:t>a </a:t>
            </a:r>
            <a:r>
              <a:rPr dirty="0" smtClean="0"/>
              <a:t>group</a:t>
            </a:r>
            <a:r>
              <a:rPr lang="bn-IN" dirty="0"/>
              <a:t> </a:t>
            </a:r>
            <a:r>
              <a:rPr dirty="0" smtClean="0"/>
              <a:t>to </a:t>
            </a:r>
            <a:r>
              <a:rPr dirty="0"/>
              <a:t>work on gamma-ray techniques locally </a:t>
            </a:r>
            <a:r>
              <a:rPr lang="en-US" dirty="0" smtClean="0"/>
              <a:t>      </a:t>
            </a:r>
            <a:r>
              <a:rPr dirty="0" smtClean="0"/>
              <a:t>at CEA</a:t>
            </a:r>
            <a:endParaRPr lang="bn-IN" dirty="0" smtClean="0"/>
          </a:p>
          <a:p>
            <a:pPr marL="415925" indent="-342900">
              <a:defRPr sz="2300"/>
            </a:pPr>
            <a:endParaRPr dirty="0"/>
          </a:p>
          <a:p>
            <a:pPr marL="415925" indent="-342900">
              <a:defRPr sz="2300"/>
            </a:pPr>
            <a:r>
              <a:rPr lang="bn-IN" dirty="0"/>
              <a:t>I</a:t>
            </a:r>
            <a:r>
              <a:rPr dirty="0" smtClean="0"/>
              <a:t>mprove </a:t>
            </a:r>
            <a:r>
              <a:rPr b="1" dirty="0"/>
              <a:t>overlap</a:t>
            </a:r>
            <a:r>
              <a:rPr dirty="0"/>
              <a:t> with related </a:t>
            </a:r>
            <a:r>
              <a:rPr dirty="0" smtClean="0"/>
              <a:t>groups</a:t>
            </a:r>
            <a:endParaRPr lang="bn-IN" dirty="0" smtClean="0"/>
          </a:p>
          <a:p>
            <a:pPr marL="415925" indent="-342900">
              <a:defRPr sz="2300"/>
            </a:pPr>
            <a:endParaRPr dirty="0"/>
          </a:p>
          <a:p>
            <a:pPr marL="415925" indent="-342900">
              <a:defRPr sz="2300"/>
            </a:pPr>
            <a:r>
              <a:rPr lang="bn-IN" dirty="0"/>
              <a:t>I</a:t>
            </a:r>
            <a:r>
              <a:rPr dirty="0" smtClean="0"/>
              <a:t>nvolve </a:t>
            </a:r>
            <a:r>
              <a:rPr dirty="0"/>
              <a:t>new people in gamma-ray analysis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Context: </a:t>
            </a:r>
          </a:p>
          <a:p>
            <a:pPr>
              <a:defRPr b="0"/>
            </a:pPr>
            <a:r>
              <a:t>group development</a:t>
            </a:r>
          </a:p>
        </p:txBody>
      </p:sp>
      <p:sp>
        <p:nvSpPr>
          <p:cNvPr id="57" name="Shape 57"/>
          <p:cNvSpPr/>
          <p:nvPr/>
        </p:nvSpPr>
        <p:spPr>
          <a:xfrm>
            <a:off x="5356716" y="1814503"/>
            <a:ext cx="2209068" cy="19633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t"/>
          <a:lstStyle>
            <a:lvl1pPr algn="ctr"/>
          </a:lstStyle>
          <a:p>
            <a:endParaRPr lang="bn-IN" dirty="0" smtClean="0"/>
          </a:p>
          <a:p>
            <a:endParaRPr lang="bn-IN" sz="800" dirty="0"/>
          </a:p>
          <a:p>
            <a:r>
              <a:rPr lang="en-US" dirty="0" err="1" smtClean="0"/>
              <a:t>SAp</a:t>
            </a:r>
            <a:r>
              <a:rPr lang="en-US" dirty="0" smtClean="0"/>
              <a:t> </a:t>
            </a:r>
            <a:r>
              <a:rPr dirty="0" smtClean="0"/>
              <a:t>CTA Group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58" name="Shape 58"/>
          <p:cNvSpPr/>
          <p:nvPr/>
        </p:nvSpPr>
        <p:spPr>
          <a:xfrm>
            <a:off x="5837436" y="4257526"/>
            <a:ext cx="1982565" cy="203572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r>
              <a:rPr dirty="0"/>
              <a:t>CosmoStat Group (SAp</a:t>
            </a:r>
            <a:r>
              <a:rPr dirty="0" smtClean="0"/>
              <a:t>)</a:t>
            </a:r>
            <a:endParaRPr lang="en-US" dirty="0" smtClean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</p:txBody>
      </p:sp>
      <p:pic>
        <p:nvPicPr>
          <p:cNvPr id="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1698" y="1261075"/>
            <a:ext cx="1656184" cy="1106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6119695" y="2924170"/>
            <a:ext cx="732071" cy="695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62683" y="5248411"/>
            <a:ext cx="732071" cy="69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8197" t="8815" r="6776" b="11487"/>
          <a:stretch>
            <a:fillRect/>
          </a:stretch>
        </p:blipFill>
        <p:spPr>
          <a:xfrm>
            <a:off x="6070733" y="2012846"/>
            <a:ext cx="781033" cy="48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566" extrusionOk="0">
                <a:moveTo>
                  <a:pt x="9935" y="0"/>
                </a:moveTo>
                <a:lnTo>
                  <a:pt x="9804" y="36"/>
                </a:lnTo>
                <a:cubicBezTo>
                  <a:pt x="9615" y="94"/>
                  <a:pt x="8933" y="435"/>
                  <a:pt x="8742" y="569"/>
                </a:cubicBezTo>
                <a:lnTo>
                  <a:pt x="8579" y="693"/>
                </a:lnTo>
                <a:lnTo>
                  <a:pt x="8568" y="1529"/>
                </a:lnTo>
                <a:lnTo>
                  <a:pt x="8557" y="2382"/>
                </a:lnTo>
                <a:lnTo>
                  <a:pt x="8265" y="2400"/>
                </a:lnTo>
                <a:lnTo>
                  <a:pt x="7983" y="2418"/>
                </a:lnTo>
                <a:lnTo>
                  <a:pt x="7983" y="3182"/>
                </a:lnTo>
                <a:lnTo>
                  <a:pt x="7983" y="3947"/>
                </a:lnTo>
                <a:lnTo>
                  <a:pt x="8265" y="3965"/>
                </a:lnTo>
                <a:lnTo>
                  <a:pt x="8557" y="3982"/>
                </a:lnTo>
                <a:lnTo>
                  <a:pt x="8579" y="6329"/>
                </a:lnTo>
                <a:cubicBezTo>
                  <a:pt x="8596" y="8253"/>
                  <a:pt x="8608" y="8725"/>
                  <a:pt x="8655" y="8996"/>
                </a:cubicBezTo>
                <a:cubicBezTo>
                  <a:pt x="8729" y="9421"/>
                  <a:pt x="8856" y="9819"/>
                  <a:pt x="8969" y="9991"/>
                </a:cubicBezTo>
                <a:cubicBezTo>
                  <a:pt x="9019" y="10067"/>
                  <a:pt x="9054" y="10146"/>
                  <a:pt x="9045" y="10169"/>
                </a:cubicBezTo>
                <a:cubicBezTo>
                  <a:pt x="9037" y="10192"/>
                  <a:pt x="9043" y="10225"/>
                  <a:pt x="9067" y="10222"/>
                </a:cubicBezTo>
                <a:cubicBezTo>
                  <a:pt x="9091" y="10220"/>
                  <a:pt x="9192" y="10258"/>
                  <a:pt x="9284" y="10329"/>
                </a:cubicBezTo>
                <a:cubicBezTo>
                  <a:pt x="9375" y="10400"/>
                  <a:pt x="9517" y="10481"/>
                  <a:pt x="9598" y="10507"/>
                </a:cubicBezTo>
                <a:cubicBezTo>
                  <a:pt x="10004" y="10638"/>
                  <a:pt x="10473" y="10535"/>
                  <a:pt x="10900" y="10222"/>
                </a:cubicBezTo>
                <a:cubicBezTo>
                  <a:pt x="11096" y="10078"/>
                  <a:pt x="11156" y="10026"/>
                  <a:pt x="11138" y="9956"/>
                </a:cubicBezTo>
                <a:cubicBezTo>
                  <a:pt x="11017" y="9463"/>
                  <a:pt x="10878" y="8836"/>
                  <a:pt x="10878" y="8782"/>
                </a:cubicBezTo>
                <a:cubicBezTo>
                  <a:pt x="10876" y="8601"/>
                  <a:pt x="10825" y="8570"/>
                  <a:pt x="10672" y="8658"/>
                </a:cubicBezTo>
                <a:cubicBezTo>
                  <a:pt x="10379" y="8827"/>
                  <a:pt x="10173" y="8728"/>
                  <a:pt x="10032" y="8356"/>
                </a:cubicBezTo>
                <a:lnTo>
                  <a:pt x="9956" y="8142"/>
                </a:lnTo>
                <a:lnTo>
                  <a:pt x="9956" y="6062"/>
                </a:lnTo>
                <a:lnTo>
                  <a:pt x="9956" y="3982"/>
                </a:lnTo>
                <a:lnTo>
                  <a:pt x="10704" y="3982"/>
                </a:lnTo>
                <a:lnTo>
                  <a:pt x="11463" y="4000"/>
                </a:lnTo>
                <a:lnTo>
                  <a:pt x="11463" y="3200"/>
                </a:lnTo>
                <a:lnTo>
                  <a:pt x="11463" y="2418"/>
                </a:lnTo>
                <a:lnTo>
                  <a:pt x="10704" y="2400"/>
                </a:lnTo>
                <a:lnTo>
                  <a:pt x="9956" y="2382"/>
                </a:lnTo>
                <a:lnTo>
                  <a:pt x="9945" y="1191"/>
                </a:lnTo>
                <a:lnTo>
                  <a:pt x="9935" y="0"/>
                </a:lnTo>
                <a:close/>
                <a:moveTo>
                  <a:pt x="13036" y="2044"/>
                </a:moveTo>
                <a:cubicBezTo>
                  <a:pt x="12525" y="2042"/>
                  <a:pt x="12296" y="2099"/>
                  <a:pt x="11984" y="2329"/>
                </a:cubicBezTo>
                <a:lnTo>
                  <a:pt x="11778" y="2489"/>
                </a:lnTo>
                <a:lnTo>
                  <a:pt x="11778" y="3182"/>
                </a:lnTo>
                <a:cubicBezTo>
                  <a:pt x="11778" y="3582"/>
                  <a:pt x="11792" y="3893"/>
                  <a:pt x="11810" y="3893"/>
                </a:cubicBezTo>
                <a:cubicBezTo>
                  <a:pt x="11828" y="3893"/>
                  <a:pt x="11951" y="3866"/>
                  <a:pt x="12082" y="3822"/>
                </a:cubicBezTo>
                <a:cubicBezTo>
                  <a:pt x="12874" y="3555"/>
                  <a:pt x="13237" y="3655"/>
                  <a:pt x="13415" y="4231"/>
                </a:cubicBezTo>
                <a:cubicBezTo>
                  <a:pt x="13484" y="4454"/>
                  <a:pt x="13489" y="4561"/>
                  <a:pt x="13480" y="5031"/>
                </a:cubicBezTo>
                <a:lnTo>
                  <a:pt x="13470" y="5582"/>
                </a:lnTo>
                <a:lnTo>
                  <a:pt x="12841" y="5618"/>
                </a:lnTo>
                <a:cubicBezTo>
                  <a:pt x="11883" y="5673"/>
                  <a:pt x="11561" y="5884"/>
                  <a:pt x="11333" y="6631"/>
                </a:cubicBezTo>
                <a:cubicBezTo>
                  <a:pt x="11059" y="7530"/>
                  <a:pt x="11115" y="8856"/>
                  <a:pt x="11453" y="9689"/>
                </a:cubicBezTo>
                <a:cubicBezTo>
                  <a:pt x="11596" y="10043"/>
                  <a:pt x="11747" y="10250"/>
                  <a:pt x="12017" y="10436"/>
                </a:cubicBezTo>
                <a:cubicBezTo>
                  <a:pt x="12197" y="10560"/>
                  <a:pt x="12253" y="10576"/>
                  <a:pt x="12613" y="10560"/>
                </a:cubicBezTo>
                <a:cubicBezTo>
                  <a:pt x="13039" y="10541"/>
                  <a:pt x="13272" y="10440"/>
                  <a:pt x="13448" y="10169"/>
                </a:cubicBezTo>
                <a:cubicBezTo>
                  <a:pt x="13576" y="9972"/>
                  <a:pt x="13656" y="9998"/>
                  <a:pt x="13773" y="10276"/>
                </a:cubicBezTo>
                <a:lnTo>
                  <a:pt x="13871" y="10525"/>
                </a:lnTo>
                <a:lnTo>
                  <a:pt x="14489" y="10525"/>
                </a:lnTo>
                <a:cubicBezTo>
                  <a:pt x="14823" y="10525"/>
                  <a:pt x="15096" y="10507"/>
                  <a:pt x="15096" y="10489"/>
                </a:cubicBezTo>
                <a:cubicBezTo>
                  <a:pt x="15096" y="10472"/>
                  <a:pt x="15038" y="10145"/>
                  <a:pt x="14977" y="9778"/>
                </a:cubicBezTo>
                <a:lnTo>
                  <a:pt x="14868" y="9120"/>
                </a:lnTo>
                <a:lnTo>
                  <a:pt x="14847" y="6720"/>
                </a:lnTo>
                <a:cubicBezTo>
                  <a:pt x="14827" y="4718"/>
                  <a:pt x="14820" y="4265"/>
                  <a:pt x="14771" y="3982"/>
                </a:cubicBezTo>
                <a:cubicBezTo>
                  <a:pt x="14640" y="3232"/>
                  <a:pt x="14457" y="2793"/>
                  <a:pt x="14153" y="2471"/>
                </a:cubicBezTo>
                <a:cubicBezTo>
                  <a:pt x="13839" y="2139"/>
                  <a:pt x="13590" y="2047"/>
                  <a:pt x="13036" y="2044"/>
                </a:cubicBezTo>
                <a:close/>
                <a:moveTo>
                  <a:pt x="6931" y="2151"/>
                </a:moveTo>
                <a:cubicBezTo>
                  <a:pt x="6550" y="2154"/>
                  <a:pt x="6466" y="2175"/>
                  <a:pt x="6226" y="2311"/>
                </a:cubicBezTo>
                <a:cubicBezTo>
                  <a:pt x="6075" y="2397"/>
                  <a:pt x="5845" y="2584"/>
                  <a:pt x="5716" y="2720"/>
                </a:cubicBezTo>
                <a:cubicBezTo>
                  <a:pt x="5495" y="2955"/>
                  <a:pt x="5168" y="3488"/>
                  <a:pt x="5066" y="3787"/>
                </a:cubicBezTo>
                <a:cubicBezTo>
                  <a:pt x="4709" y="4834"/>
                  <a:pt x="4593" y="6066"/>
                  <a:pt x="4719" y="7431"/>
                </a:cubicBezTo>
                <a:cubicBezTo>
                  <a:pt x="4880" y="9183"/>
                  <a:pt x="5463" y="10249"/>
                  <a:pt x="6400" y="10507"/>
                </a:cubicBezTo>
                <a:cubicBezTo>
                  <a:pt x="6834" y="10626"/>
                  <a:pt x="7332" y="10550"/>
                  <a:pt x="7809" y="10276"/>
                </a:cubicBezTo>
                <a:cubicBezTo>
                  <a:pt x="8114" y="10101"/>
                  <a:pt x="8471" y="9806"/>
                  <a:pt x="8471" y="9725"/>
                </a:cubicBezTo>
                <a:cubicBezTo>
                  <a:pt x="8471" y="9700"/>
                  <a:pt x="8446" y="9559"/>
                  <a:pt x="8416" y="9422"/>
                </a:cubicBezTo>
                <a:cubicBezTo>
                  <a:pt x="8387" y="9285"/>
                  <a:pt x="8326" y="8963"/>
                  <a:pt x="8286" y="8711"/>
                </a:cubicBezTo>
                <a:cubicBezTo>
                  <a:pt x="8247" y="8460"/>
                  <a:pt x="8215" y="8257"/>
                  <a:pt x="8210" y="8249"/>
                </a:cubicBezTo>
                <a:cubicBezTo>
                  <a:pt x="8206" y="8241"/>
                  <a:pt x="8068" y="8321"/>
                  <a:pt x="7907" y="8427"/>
                </a:cubicBezTo>
                <a:cubicBezTo>
                  <a:pt x="6923" y="9073"/>
                  <a:pt x="6345" y="8748"/>
                  <a:pt x="6096" y="7413"/>
                </a:cubicBezTo>
                <a:cubicBezTo>
                  <a:pt x="6037" y="7097"/>
                  <a:pt x="6020" y="6857"/>
                  <a:pt x="6020" y="6347"/>
                </a:cubicBezTo>
                <a:cubicBezTo>
                  <a:pt x="6020" y="5629"/>
                  <a:pt x="6066" y="5214"/>
                  <a:pt x="6226" y="4729"/>
                </a:cubicBezTo>
                <a:cubicBezTo>
                  <a:pt x="6337" y="4393"/>
                  <a:pt x="6562" y="4059"/>
                  <a:pt x="6638" y="4107"/>
                </a:cubicBezTo>
                <a:cubicBezTo>
                  <a:pt x="6673" y="4129"/>
                  <a:pt x="6688" y="4102"/>
                  <a:pt x="6681" y="4053"/>
                </a:cubicBezTo>
                <a:cubicBezTo>
                  <a:pt x="6675" y="4003"/>
                  <a:pt x="6745" y="3949"/>
                  <a:pt x="6877" y="3893"/>
                </a:cubicBezTo>
                <a:cubicBezTo>
                  <a:pt x="7038" y="3825"/>
                  <a:pt x="7113" y="3825"/>
                  <a:pt x="7289" y="3876"/>
                </a:cubicBezTo>
                <a:cubicBezTo>
                  <a:pt x="7409" y="3910"/>
                  <a:pt x="7537" y="3960"/>
                  <a:pt x="7571" y="3982"/>
                </a:cubicBezTo>
                <a:cubicBezTo>
                  <a:pt x="7627" y="4020"/>
                  <a:pt x="7636" y="3957"/>
                  <a:pt x="7636" y="3182"/>
                </a:cubicBezTo>
                <a:lnTo>
                  <a:pt x="7636" y="2347"/>
                </a:lnTo>
                <a:lnTo>
                  <a:pt x="7506" y="2258"/>
                </a:lnTo>
                <a:cubicBezTo>
                  <a:pt x="7404" y="2182"/>
                  <a:pt x="7270" y="2149"/>
                  <a:pt x="6931" y="2151"/>
                </a:cubicBezTo>
                <a:close/>
                <a:moveTo>
                  <a:pt x="3949" y="3058"/>
                </a:moveTo>
                <a:cubicBezTo>
                  <a:pt x="3907" y="3075"/>
                  <a:pt x="3772" y="3213"/>
                  <a:pt x="3613" y="3396"/>
                </a:cubicBezTo>
                <a:cubicBezTo>
                  <a:pt x="2494" y="4673"/>
                  <a:pt x="1453" y="6389"/>
                  <a:pt x="869" y="7929"/>
                </a:cubicBezTo>
                <a:cubicBezTo>
                  <a:pt x="-42" y="10335"/>
                  <a:pt x="-237" y="12704"/>
                  <a:pt x="284" y="14969"/>
                </a:cubicBezTo>
                <a:cubicBezTo>
                  <a:pt x="1112" y="18572"/>
                  <a:pt x="3977" y="21075"/>
                  <a:pt x="7787" y="21529"/>
                </a:cubicBezTo>
                <a:cubicBezTo>
                  <a:pt x="8380" y="21600"/>
                  <a:pt x="9989" y="21565"/>
                  <a:pt x="10629" y="21458"/>
                </a:cubicBezTo>
                <a:cubicBezTo>
                  <a:pt x="12920" y="21076"/>
                  <a:pt x="15120" y="20085"/>
                  <a:pt x="17026" y="18578"/>
                </a:cubicBezTo>
                <a:cubicBezTo>
                  <a:pt x="18151" y="17689"/>
                  <a:pt x="18992" y="16814"/>
                  <a:pt x="19976" y="15538"/>
                </a:cubicBezTo>
                <a:cubicBezTo>
                  <a:pt x="20190" y="15260"/>
                  <a:pt x="19961" y="15393"/>
                  <a:pt x="19358" y="15894"/>
                </a:cubicBezTo>
                <a:cubicBezTo>
                  <a:pt x="18280" y="16788"/>
                  <a:pt x="17284" y="17429"/>
                  <a:pt x="16094" y="17992"/>
                </a:cubicBezTo>
                <a:cubicBezTo>
                  <a:pt x="11863" y="19991"/>
                  <a:pt x="7332" y="19758"/>
                  <a:pt x="4328" y="17387"/>
                </a:cubicBezTo>
                <a:cubicBezTo>
                  <a:pt x="2562" y="15993"/>
                  <a:pt x="1505" y="14058"/>
                  <a:pt x="1238" y="11734"/>
                </a:cubicBezTo>
                <a:cubicBezTo>
                  <a:pt x="1154" y="10999"/>
                  <a:pt x="1181" y="9828"/>
                  <a:pt x="1303" y="9085"/>
                </a:cubicBezTo>
                <a:cubicBezTo>
                  <a:pt x="1635" y="7060"/>
                  <a:pt x="2434" y="5249"/>
                  <a:pt x="3884" y="3253"/>
                </a:cubicBezTo>
                <a:cubicBezTo>
                  <a:pt x="3941" y="3174"/>
                  <a:pt x="3984" y="3080"/>
                  <a:pt x="3971" y="3058"/>
                </a:cubicBezTo>
                <a:cubicBezTo>
                  <a:pt x="3969" y="3055"/>
                  <a:pt x="3955" y="3055"/>
                  <a:pt x="3949" y="3058"/>
                </a:cubicBezTo>
                <a:close/>
                <a:moveTo>
                  <a:pt x="13502" y="7005"/>
                </a:moveTo>
                <a:lnTo>
                  <a:pt x="13513" y="7645"/>
                </a:lnTo>
                <a:cubicBezTo>
                  <a:pt x="13524" y="8376"/>
                  <a:pt x="13501" y="8526"/>
                  <a:pt x="13296" y="8782"/>
                </a:cubicBezTo>
                <a:cubicBezTo>
                  <a:pt x="13197" y="8906"/>
                  <a:pt x="13118" y="8943"/>
                  <a:pt x="12949" y="8960"/>
                </a:cubicBezTo>
                <a:cubicBezTo>
                  <a:pt x="12649" y="8991"/>
                  <a:pt x="12558" y="8867"/>
                  <a:pt x="12504" y="8338"/>
                </a:cubicBezTo>
                <a:cubicBezTo>
                  <a:pt x="12455" y="7841"/>
                  <a:pt x="12494" y="7572"/>
                  <a:pt x="12635" y="7342"/>
                </a:cubicBezTo>
                <a:cubicBezTo>
                  <a:pt x="12767" y="7126"/>
                  <a:pt x="12969" y="7034"/>
                  <a:pt x="13285" y="7022"/>
                </a:cubicBezTo>
                <a:lnTo>
                  <a:pt x="13502" y="7005"/>
                </a:lnTo>
                <a:close/>
                <a:moveTo>
                  <a:pt x="5651" y="11609"/>
                </a:moveTo>
                <a:cubicBezTo>
                  <a:pt x="5584" y="11609"/>
                  <a:pt x="5575" y="11643"/>
                  <a:pt x="5575" y="12747"/>
                </a:cubicBezTo>
                <a:cubicBezTo>
                  <a:pt x="5575" y="13851"/>
                  <a:pt x="5584" y="13885"/>
                  <a:pt x="5651" y="13885"/>
                </a:cubicBezTo>
                <a:cubicBezTo>
                  <a:pt x="5716" y="13885"/>
                  <a:pt x="5716" y="13847"/>
                  <a:pt x="5716" y="13298"/>
                </a:cubicBezTo>
                <a:cubicBezTo>
                  <a:pt x="5716" y="12670"/>
                  <a:pt x="5759" y="12462"/>
                  <a:pt x="5890" y="12462"/>
                </a:cubicBezTo>
                <a:cubicBezTo>
                  <a:pt x="5998" y="12462"/>
                  <a:pt x="6031" y="12641"/>
                  <a:pt x="6031" y="13280"/>
                </a:cubicBezTo>
                <a:cubicBezTo>
                  <a:pt x="6031" y="13845"/>
                  <a:pt x="6031" y="13885"/>
                  <a:pt x="6096" y="13885"/>
                </a:cubicBezTo>
                <a:cubicBezTo>
                  <a:pt x="6162" y="13885"/>
                  <a:pt x="6172" y="13843"/>
                  <a:pt x="6172" y="13209"/>
                </a:cubicBezTo>
                <a:cubicBezTo>
                  <a:pt x="6172" y="12710"/>
                  <a:pt x="6156" y="12516"/>
                  <a:pt x="6118" y="12427"/>
                </a:cubicBezTo>
                <a:cubicBezTo>
                  <a:pt x="6050" y="12269"/>
                  <a:pt x="5954" y="12229"/>
                  <a:pt x="5846" y="12320"/>
                </a:cubicBezTo>
                <a:cubicBezTo>
                  <a:pt x="5799" y="12361"/>
                  <a:pt x="5749" y="12374"/>
                  <a:pt x="5738" y="12356"/>
                </a:cubicBezTo>
                <a:cubicBezTo>
                  <a:pt x="5727" y="12338"/>
                  <a:pt x="5716" y="12164"/>
                  <a:pt x="5716" y="11965"/>
                </a:cubicBezTo>
                <a:cubicBezTo>
                  <a:pt x="5716" y="11641"/>
                  <a:pt x="5714" y="11609"/>
                  <a:pt x="5651" y="11609"/>
                </a:cubicBezTo>
                <a:close/>
                <a:moveTo>
                  <a:pt x="9273" y="11609"/>
                </a:moveTo>
                <a:cubicBezTo>
                  <a:pt x="9207" y="11609"/>
                  <a:pt x="9197" y="11650"/>
                  <a:pt x="9197" y="12747"/>
                </a:cubicBezTo>
                <a:cubicBezTo>
                  <a:pt x="9197" y="13841"/>
                  <a:pt x="9208" y="13885"/>
                  <a:pt x="9273" y="13885"/>
                </a:cubicBezTo>
                <a:cubicBezTo>
                  <a:pt x="9331" y="13885"/>
                  <a:pt x="9340" y="13842"/>
                  <a:pt x="9349" y="13565"/>
                </a:cubicBezTo>
                <a:cubicBezTo>
                  <a:pt x="9362" y="13172"/>
                  <a:pt x="9421" y="13103"/>
                  <a:pt x="9501" y="13405"/>
                </a:cubicBezTo>
                <a:cubicBezTo>
                  <a:pt x="9622" y="13861"/>
                  <a:pt x="9636" y="13885"/>
                  <a:pt x="9718" y="13885"/>
                </a:cubicBezTo>
                <a:cubicBezTo>
                  <a:pt x="9762" y="13885"/>
                  <a:pt x="9794" y="13866"/>
                  <a:pt x="9794" y="13849"/>
                </a:cubicBezTo>
                <a:cubicBezTo>
                  <a:pt x="9794" y="13833"/>
                  <a:pt x="9728" y="13615"/>
                  <a:pt x="9653" y="13369"/>
                </a:cubicBezTo>
                <a:cubicBezTo>
                  <a:pt x="9535" y="12986"/>
                  <a:pt x="9528" y="12910"/>
                  <a:pt x="9566" y="12818"/>
                </a:cubicBezTo>
                <a:cubicBezTo>
                  <a:pt x="9590" y="12759"/>
                  <a:pt x="9642" y="12616"/>
                  <a:pt x="9685" y="12498"/>
                </a:cubicBezTo>
                <a:lnTo>
                  <a:pt x="9761" y="12285"/>
                </a:lnTo>
                <a:lnTo>
                  <a:pt x="9685" y="12285"/>
                </a:lnTo>
                <a:cubicBezTo>
                  <a:pt x="9623" y="12285"/>
                  <a:pt x="9578" y="12345"/>
                  <a:pt x="9512" y="12551"/>
                </a:cubicBezTo>
                <a:cubicBezTo>
                  <a:pt x="9463" y="12701"/>
                  <a:pt x="9411" y="12836"/>
                  <a:pt x="9392" y="12836"/>
                </a:cubicBezTo>
                <a:cubicBezTo>
                  <a:pt x="9374" y="12836"/>
                  <a:pt x="9354" y="12552"/>
                  <a:pt x="9349" y="12214"/>
                </a:cubicBezTo>
                <a:cubicBezTo>
                  <a:pt x="9340" y="11647"/>
                  <a:pt x="9336" y="11609"/>
                  <a:pt x="9273" y="11609"/>
                </a:cubicBezTo>
                <a:close/>
                <a:moveTo>
                  <a:pt x="13242" y="11609"/>
                </a:moveTo>
                <a:cubicBezTo>
                  <a:pt x="13176" y="11609"/>
                  <a:pt x="13177" y="11655"/>
                  <a:pt x="13177" y="12747"/>
                </a:cubicBezTo>
                <a:cubicBezTo>
                  <a:pt x="13177" y="13882"/>
                  <a:pt x="13174" y="13878"/>
                  <a:pt x="13253" y="13903"/>
                </a:cubicBezTo>
                <a:cubicBezTo>
                  <a:pt x="13296" y="13916"/>
                  <a:pt x="13329" y="13934"/>
                  <a:pt x="13329" y="13938"/>
                </a:cubicBezTo>
                <a:cubicBezTo>
                  <a:pt x="13329" y="13942"/>
                  <a:pt x="13323" y="13408"/>
                  <a:pt x="13318" y="12765"/>
                </a:cubicBezTo>
                <a:cubicBezTo>
                  <a:pt x="13308" y="11646"/>
                  <a:pt x="13307" y="11609"/>
                  <a:pt x="13242" y="11609"/>
                </a:cubicBezTo>
                <a:close/>
                <a:moveTo>
                  <a:pt x="12027" y="11947"/>
                </a:moveTo>
                <a:cubicBezTo>
                  <a:pt x="11996" y="11949"/>
                  <a:pt x="11971" y="12006"/>
                  <a:pt x="11962" y="12107"/>
                </a:cubicBezTo>
                <a:cubicBezTo>
                  <a:pt x="11956" y="12181"/>
                  <a:pt x="11923" y="12251"/>
                  <a:pt x="11886" y="12267"/>
                </a:cubicBezTo>
                <a:cubicBezTo>
                  <a:pt x="11799" y="12304"/>
                  <a:pt x="11798" y="12442"/>
                  <a:pt x="11886" y="12480"/>
                </a:cubicBezTo>
                <a:cubicBezTo>
                  <a:pt x="11951" y="12508"/>
                  <a:pt x="11951" y="12550"/>
                  <a:pt x="11951" y="13103"/>
                </a:cubicBezTo>
                <a:cubicBezTo>
                  <a:pt x="11951" y="13572"/>
                  <a:pt x="11963" y="13726"/>
                  <a:pt x="12006" y="13796"/>
                </a:cubicBezTo>
                <a:cubicBezTo>
                  <a:pt x="12071" y="13904"/>
                  <a:pt x="12266" y="13917"/>
                  <a:pt x="12266" y="13814"/>
                </a:cubicBezTo>
                <a:cubicBezTo>
                  <a:pt x="12266" y="13774"/>
                  <a:pt x="12233" y="13720"/>
                  <a:pt x="12190" y="13689"/>
                </a:cubicBezTo>
                <a:cubicBezTo>
                  <a:pt x="12116" y="13636"/>
                  <a:pt x="12114" y="13586"/>
                  <a:pt x="12114" y="13049"/>
                </a:cubicBezTo>
                <a:cubicBezTo>
                  <a:pt x="12114" y="12501"/>
                  <a:pt x="12115" y="12480"/>
                  <a:pt x="12190" y="12462"/>
                </a:cubicBezTo>
                <a:cubicBezTo>
                  <a:pt x="12233" y="12452"/>
                  <a:pt x="12266" y="12416"/>
                  <a:pt x="12266" y="12374"/>
                </a:cubicBezTo>
                <a:cubicBezTo>
                  <a:pt x="12266" y="12331"/>
                  <a:pt x="12233" y="12295"/>
                  <a:pt x="12190" y="12285"/>
                </a:cubicBezTo>
                <a:cubicBezTo>
                  <a:pt x="12133" y="12272"/>
                  <a:pt x="12111" y="12205"/>
                  <a:pt x="12103" y="12089"/>
                </a:cubicBezTo>
                <a:cubicBezTo>
                  <a:pt x="12096" y="11990"/>
                  <a:pt x="12058" y="11945"/>
                  <a:pt x="12027" y="11947"/>
                </a:cubicBezTo>
                <a:close/>
                <a:moveTo>
                  <a:pt x="14554" y="12249"/>
                </a:moveTo>
                <a:cubicBezTo>
                  <a:pt x="14435" y="12245"/>
                  <a:pt x="14295" y="12398"/>
                  <a:pt x="14272" y="12569"/>
                </a:cubicBezTo>
                <a:cubicBezTo>
                  <a:pt x="14244" y="12779"/>
                  <a:pt x="14298" y="12928"/>
                  <a:pt x="14456" y="13156"/>
                </a:cubicBezTo>
                <a:cubicBezTo>
                  <a:pt x="14649" y="13433"/>
                  <a:pt x="14584" y="13770"/>
                  <a:pt x="14359" y="13689"/>
                </a:cubicBezTo>
                <a:cubicBezTo>
                  <a:pt x="14277" y="13660"/>
                  <a:pt x="14261" y="13659"/>
                  <a:pt x="14261" y="13725"/>
                </a:cubicBezTo>
                <a:cubicBezTo>
                  <a:pt x="14261" y="13772"/>
                  <a:pt x="14281" y="13833"/>
                  <a:pt x="14305" y="13849"/>
                </a:cubicBezTo>
                <a:cubicBezTo>
                  <a:pt x="14402" y="13914"/>
                  <a:pt x="14532" y="13872"/>
                  <a:pt x="14619" y="13760"/>
                </a:cubicBezTo>
                <a:cubicBezTo>
                  <a:pt x="14690" y="13669"/>
                  <a:pt x="14706" y="13591"/>
                  <a:pt x="14706" y="13423"/>
                </a:cubicBezTo>
                <a:cubicBezTo>
                  <a:pt x="14706" y="13237"/>
                  <a:pt x="14688" y="13169"/>
                  <a:pt x="14554" y="12960"/>
                </a:cubicBezTo>
                <a:cubicBezTo>
                  <a:pt x="14356" y="12652"/>
                  <a:pt x="14350" y="12489"/>
                  <a:pt x="14543" y="12462"/>
                </a:cubicBezTo>
                <a:cubicBezTo>
                  <a:pt x="14687" y="12443"/>
                  <a:pt x="14721" y="12320"/>
                  <a:pt x="14597" y="12267"/>
                </a:cubicBezTo>
                <a:cubicBezTo>
                  <a:pt x="14581" y="12260"/>
                  <a:pt x="14571" y="12250"/>
                  <a:pt x="14554" y="12249"/>
                </a:cubicBezTo>
                <a:close/>
                <a:moveTo>
                  <a:pt x="19423" y="12249"/>
                </a:moveTo>
                <a:cubicBezTo>
                  <a:pt x="19415" y="12249"/>
                  <a:pt x="19402" y="12260"/>
                  <a:pt x="19390" y="12267"/>
                </a:cubicBezTo>
                <a:cubicBezTo>
                  <a:pt x="19357" y="12287"/>
                  <a:pt x="19304" y="12328"/>
                  <a:pt x="19282" y="12356"/>
                </a:cubicBezTo>
                <a:cubicBezTo>
                  <a:pt x="19257" y="12387"/>
                  <a:pt x="19241" y="12374"/>
                  <a:pt x="19228" y="12338"/>
                </a:cubicBezTo>
                <a:cubicBezTo>
                  <a:pt x="19215" y="12305"/>
                  <a:pt x="19169" y="12285"/>
                  <a:pt x="19130" y="12285"/>
                </a:cubicBezTo>
                <a:cubicBezTo>
                  <a:pt x="19073" y="12285"/>
                  <a:pt x="19059" y="12306"/>
                  <a:pt x="19076" y="12409"/>
                </a:cubicBezTo>
                <a:cubicBezTo>
                  <a:pt x="19087" y="12480"/>
                  <a:pt x="19097" y="12842"/>
                  <a:pt x="19097" y="13209"/>
                </a:cubicBezTo>
                <a:cubicBezTo>
                  <a:pt x="19098" y="13855"/>
                  <a:pt x="19108" y="13879"/>
                  <a:pt x="19184" y="13903"/>
                </a:cubicBezTo>
                <a:cubicBezTo>
                  <a:pt x="19227" y="13916"/>
                  <a:pt x="19260" y="13934"/>
                  <a:pt x="19260" y="13938"/>
                </a:cubicBezTo>
                <a:cubicBezTo>
                  <a:pt x="19260" y="13942"/>
                  <a:pt x="19255" y="13666"/>
                  <a:pt x="19249" y="13334"/>
                </a:cubicBezTo>
                <a:cubicBezTo>
                  <a:pt x="19240" y="12824"/>
                  <a:pt x="19242" y="12714"/>
                  <a:pt x="19293" y="12623"/>
                </a:cubicBezTo>
                <a:cubicBezTo>
                  <a:pt x="19326" y="12563"/>
                  <a:pt x="19375" y="12516"/>
                  <a:pt x="19401" y="12516"/>
                </a:cubicBezTo>
                <a:cubicBezTo>
                  <a:pt x="19428" y="12516"/>
                  <a:pt x="19444" y="12454"/>
                  <a:pt x="19444" y="12374"/>
                </a:cubicBezTo>
                <a:cubicBezTo>
                  <a:pt x="19444" y="12291"/>
                  <a:pt x="19447" y="12249"/>
                  <a:pt x="19423" y="12249"/>
                </a:cubicBezTo>
                <a:close/>
                <a:moveTo>
                  <a:pt x="19943" y="12249"/>
                </a:moveTo>
                <a:cubicBezTo>
                  <a:pt x="19935" y="12249"/>
                  <a:pt x="19923" y="12260"/>
                  <a:pt x="19911" y="12267"/>
                </a:cubicBezTo>
                <a:cubicBezTo>
                  <a:pt x="19877" y="12287"/>
                  <a:pt x="19835" y="12328"/>
                  <a:pt x="19813" y="12356"/>
                </a:cubicBezTo>
                <a:cubicBezTo>
                  <a:pt x="19789" y="12387"/>
                  <a:pt x="19762" y="12374"/>
                  <a:pt x="19748" y="12338"/>
                </a:cubicBezTo>
                <a:cubicBezTo>
                  <a:pt x="19736" y="12305"/>
                  <a:pt x="19698" y="12285"/>
                  <a:pt x="19661" y="12285"/>
                </a:cubicBezTo>
                <a:cubicBezTo>
                  <a:pt x="19598" y="12285"/>
                  <a:pt x="19585" y="12332"/>
                  <a:pt x="19585" y="13085"/>
                </a:cubicBezTo>
                <a:cubicBezTo>
                  <a:pt x="19585" y="13846"/>
                  <a:pt x="19595" y="13885"/>
                  <a:pt x="19661" y="13885"/>
                </a:cubicBezTo>
                <a:cubicBezTo>
                  <a:pt x="19726" y="13885"/>
                  <a:pt x="19726" y="13848"/>
                  <a:pt x="19726" y="13351"/>
                </a:cubicBezTo>
                <a:cubicBezTo>
                  <a:pt x="19726" y="12897"/>
                  <a:pt x="19741" y="12786"/>
                  <a:pt x="19802" y="12658"/>
                </a:cubicBezTo>
                <a:cubicBezTo>
                  <a:pt x="19842" y="12575"/>
                  <a:pt x="19894" y="12516"/>
                  <a:pt x="19922" y="12516"/>
                </a:cubicBezTo>
                <a:cubicBezTo>
                  <a:pt x="19951" y="12516"/>
                  <a:pt x="19976" y="12458"/>
                  <a:pt x="19976" y="12374"/>
                </a:cubicBezTo>
                <a:cubicBezTo>
                  <a:pt x="19976" y="12291"/>
                  <a:pt x="19967" y="12249"/>
                  <a:pt x="19943" y="12249"/>
                </a:cubicBezTo>
                <a:close/>
                <a:moveTo>
                  <a:pt x="5326" y="12267"/>
                </a:moveTo>
                <a:cubicBezTo>
                  <a:pt x="5220" y="12266"/>
                  <a:pt x="5059" y="12387"/>
                  <a:pt x="5001" y="12534"/>
                </a:cubicBezTo>
                <a:cubicBezTo>
                  <a:pt x="4865" y="12872"/>
                  <a:pt x="4909" y="13544"/>
                  <a:pt x="5077" y="13760"/>
                </a:cubicBezTo>
                <a:cubicBezTo>
                  <a:pt x="5167" y="13877"/>
                  <a:pt x="5279" y="13913"/>
                  <a:pt x="5380" y="13849"/>
                </a:cubicBezTo>
                <a:cubicBezTo>
                  <a:pt x="5453" y="13803"/>
                  <a:pt x="5414" y="13656"/>
                  <a:pt x="5337" y="13689"/>
                </a:cubicBezTo>
                <a:cubicBezTo>
                  <a:pt x="5302" y="13704"/>
                  <a:pt x="5231" y="13662"/>
                  <a:pt x="5174" y="13583"/>
                </a:cubicBezTo>
                <a:cubicBezTo>
                  <a:pt x="5085" y="13456"/>
                  <a:pt x="5077" y="13404"/>
                  <a:pt x="5077" y="13103"/>
                </a:cubicBezTo>
                <a:cubicBezTo>
                  <a:pt x="5077" y="12680"/>
                  <a:pt x="5146" y="12470"/>
                  <a:pt x="5304" y="12445"/>
                </a:cubicBezTo>
                <a:cubicBezTo>
                  <a:pt x="5436" y="12423"/>
                  <a:pt x="5467" y="12314"/>
                  <a:pt x="5359" y="12267"/>
                </a:cubicBezTo>
                <a:cubicBezTo>
                  <a:pt x="5346" y="12261"/>
                  <a:pt x="5341" y="12267"/>
                  <a:pt x="5326" y="12267"/>
                </a:cubicBezTo>
                <a:close/>
                <a:moveTo>
                  <a:pt x="6681" y="12267"/>
                </a:moveTo>
                <a:cubicBezTo>
                  <a:pt x="6593" y="12272"/>
                  <a:pt x="6506" y="12363"/>
                  <a:pt x="6443" y="12569"/>
                </a:cubicBezTo>
                <a:cubicBezTo>
                  <a:pt x="6321" y="12969"/>
                  <a:pt x="6391" y="13719"/>
                  <a:pt x="6562" y="13831"/>
                </a:cubicBezTo>
                <a:cubicBezTo>
                  <a:pt x="6667" y="13901"/>
                  <a:pt x="6834" y="13898"/>
                  <a:pt x="6898" y="13831"/>
                </a:cubicBezTo>
                <a:cubicBezTo>
                  <a:pt x="6974" y="13753"/>
                  <a:pt x="6911" y="13688"/>
                  <a:pt x="6779" y="13707"/>
                </a:cubicBezTo>
                <a:cubicBezTo>
                  <a:pt x="6687" y="13720"/>
                  <a:pt x="6655" y="13689"/>
                  <a:pt x="6595" y="13565"/>
                </a:cubicBezTo>
                <a:cubicBezTo>
                  <a:pt x="6551" y="13473"/>
                  <a:pt x="6524" y="13347"/>
                  <a:pt x="6530" y="13263"/>
                </a:cubicBezTo>
                <a:cubicBezTo>
                  <a:pt x="6539" y="13126"/>
                  <a:pt x="6553" y="13118"/>
                  <a:pt x="6757" y="13103"/>
                </a:cubicBezTo>
                <a:cubicBezTo>
                  <a:pt x="6974" y="13086"/>
                  <a:pt x="6974" y="13076"/>
                  <a:pt x="6974" y="12907"/>
                </a:cubicBezTo>
                <a:cubicBezTo>
                  <a:pt x="6974" y="12498"/>
                  <a:pt x="6829" y="12258"/>
                  <a:pt x="6681" y="12267"/>
                </a:cubicBezTo>
                <a:close/>
                <a:moveTo>
                  <a:pt x="7462" y="12267"/>
                </a:moveTo>
                <a:cubicBezTo>
                  <a:pt x="7429" y="12287"/>
                  <a:pt x="7387" y="12328"/>
                  <a:pt x="7365" y="12356"/>
                </a:cubicBezTo>
                <a:cubicBezTo>
                  <a:pt x="7340" y="12387"/>
                  <a:pt x="7313" y="12374"/>
                  <a:pt x="7300" y="12338"/>
                </a:cubicBezTo>
                <a:cubicBezTo>
                  <a:pt x="7287" y="12305"/>
                  <a:pt x="7250" y="12285"/>
                  <a:pt x="7213" y="12285"/>
                </a:cubicBezTo>
                <a:cubicBezTo>
                  <a:pt x="7149" y="12285"/>
                  <a:pt x="7148" y="12332"/>
                  <a:pt x="7148" y="13085"/>
                </a:cubicBezTo>
                <a:cubicBezTo>
                  <a:pt x="7148" y="13846"/>
                  <a:pt x="7146" y="13885"/>
                  <a:pt x="7213" y="13885"/>
                </a:cubicBezTo>
                <a:cubicBezTo>
                  <a:pt x="7277" y="13885"/>
                  <a:pt x="7288" y="13848"/>
                  <a:pt x="7289" y="13387"/>
                </a:cubicBezTo>
                <a:cubicBezTo>
                  <a:pt x="7289" y="12846"/>
                  <a:pt x="7328" y="12641"/>
                  <a:pt x="7451" y="12551"/>
                </a:cubicBezTo>
                <a:cubicBezTo>
                  <a:pt x="7536" y="12490"/>
                  <a:pt x="7555" y="12280"/>
                  <a:pt x="7495" y="12267"/>
                </a:cubicBezTo>
                <a:cubicBezTo>
                  <a:pt x="7486" y="12265"/>
                  <a:pt x="7474" y="12260"/>
                  <a:pt x="7462" y="12267"/>
                </a:cubicBezTo>
                <a:close/>
                <a:moveTo>
                  <a:pt x="7907" y="12267"/>
                </a:moveTo>
                <a:cubicBezTo>
                  <a:pt x="7688" y="12277"/>
                  <a:pt x="7559" y="12753"/>
                  <a:pt x="7614" y="13334"/>
                </a:cubicBezTo>
                <a:cubicBezTo>
                  <a:pt x="7639" y="13598"/>
                  <a:pt x="7680" y="13713"/>
                  <a:pt x="7787" y="13814"/>
                </a:cubicBezTo>
                <a:cubicBezTo>
                  <a:pt x="7918" y="13936"/>
                  <a:pt x="8199" y="13866"/>
                  <a:pt x="8145" y="13725"/>
                </a:cubicBezTo>
                <a:cubicBezTo>
                  <a:pt x="8134" y="13695"/>
                  <a:pt x="8080" y="13694"/>
                  <a:pt x="8026" y="13707"/>
                </a:cubicBezTo>
                <a:cubicBezTo>
                  <a:pt x="7886" y="13741"/>
                  <a:pt x="7773" y="13565"/>
                  <a:pt x="7766" y="13316"/>
                </a:cubicBezTo>
                <a:lnTo>
                  <a:pt x="7755" y="13120"/>
                </a:lnTo>
                <a:lnTo>
                  <a:pt x="7972" y="13103"/>
                </a:lnTo>
                <a:lnTo>
                  <a:pt x="8200" y="13085"/>
                </a:lnTo>
                <a:lnTo>
                  <a:pt x="8178" y="12800"/>
                </a:lnTo>
                <a:cubicBezTo>
                  <a:pt x="8157" y="12445"/>
                  <a:pt x="8072" y="12259"/>
                  <a:pt x="7907" y="12267"/>
                </a:cubicBezTo>
                <a:close/>
                <a:moveTo>
                  <a:pt x="8774" y="12267"/>
                </a:moveTo>
                <a:cubicBezTo>
                  <a:pt x="8730" y="12262"/>
                  <a:pt x="8687" y="12267"/>
                  <a:pt x="8644" y="12302"/>
                </a:cubicBezTo>
                <a:cubicBezTo>
                  <a:pt x="8587" y="12349"/>
                  <a:pt x="8536" y="12368"/>
                  <a:pt x="8525" y="12338"/>
                </a:cubicBezTo>
                <a:cubicBezTo>
                  <a:pt x="8514" y="12309"/>
                  <a:pt x="8471" y="12285"/>
                  <a:pt x="8438" y="12285"/>
                </a:cubicBezTo>
                <a:cubicBezTo>
                  <a:pt x="8385" y="12285"/>
                  <a:pt x="8385" y="12365"/>
                  <a:pt x="8395" y="13085"/>
                </a:cubicBezTo>
                <a:cubicBezTo>
                  <a:pt x="8405" y="13833"/>
                  <a:pt x="8407" y="13885"/>
                  <a:pt x="8471" y="13885"/>
                </a:cubicBezTo>
                <a:cubicBezTo>
                  <a:pt x="8534" y="13885"/>
                  <a:pt x="8536" y="13840"/>
                  <a:pt x="8536" y="13280"/>
                </a:cubicBezTo>
                <a:cubicBezTo>
                  <a:pt x="8536" y="12644"/>
                  <a:pt x="8571" y="12462"/>
                  <a:pt x="8677" y="12462"/>
                </a:cubicBezTo>
                <a:cubicBezTo>
                  <a:pt x="8802" y="12462"/>
                  <a:pt x="8818" y="12583"/>
                  <a:pt x="8807" y="13263"/>
                </a:cubicBezTo>
                <a:cubicBezTo>
                  <a:pt x="8796" y="13910"/>
                  <a:pt x="8805" y="13927"/>
                  <a:pt x="8883" y="13903"/>
                </a:cubicBezTo>
                <a:cubicBezTo>
                  <a:pt x="8959" y="13879"/>
                  <a:pt x="8959" y="13845"/>
                  <a:pt x="8959" y="13191"/>
                </a:cubicBezTo>
                <a:cubicBezTo>
                  <a:pt x="8959" y="12821"/>
                  <a:pt x="8949" y="12479"/>
                  <a:pt x="8937" y="12427"/>
                </a:cubicBezTo>
                <a:cubicBezTo>
                  <a:pt x="8914" y="12330"/>
                  <a:pt x="8848" y="12275"/>
                  <a:pt x="8774" y="12267"/>
                </a:cubicBezTo>
                <a:close/>
                <a:moveTo>
                  <a:pt x="10162" y="12267"/>
                </a:moveTo>
                <a:cubicBezTo>
                  <a:pt x="10090" y="12276"/>
                  <a:pt x="10017" y="12340"/>
                  <a:pt x="9967" y="12445"/>
                </a:cubicBezTo>
                <a:cubicBezTo>
                  <a:pt x="9826" y="12739"/>
                  <a:pt x="9844" y="13523"/>
                  <a:pt x="10000" y="13778"/>
                </a:cubicBezTo>
                <a:cubicBezTo>
                  <a:pt x="10075" y="13901"/>
                  <a:pt x="10217" y="13926"/>
                  <a:pt x="10325" y="13831"/>
                </a:cubicBezTo>
                <a:cubicBezTo>
                  <a:pt x="10476" y="13699"/>
                  <a:pt x="10547" y="13002"/>
                  <a:pt x="10455" y="12569"/>
                </a:cubicBezTo>
                <a:cubicBezTo>
                  <a:pt x="10410" y="12359"/>
                  <a:pt x="10282" y="12251"/>
                  <a:pt x="10162" y="12267"/>
                </a:cubicBezTo>
                <a:close/>
                <a:moveTo>
                  <a:pt x="12689" y="12267"/>
                </a:moveTo>
                <a:cubicBezTo>
                  <a:pt x="12549" y="12273"/>
                  <a:pt x="12451" y="12413"/>
                  <a:pt x="12407" y="12676"/>
                </a:cubicBezTo>
                <a:cubicBezTo>
                  <a:pt x="12330" y="13129"/>
                  <a:pt x="12406" y="13693"/>
                  <a:pt x="12559" y="13814"/>
                </a:cubicBezTo>
                <a:cubicBezTo>
                  <a:pt x="12706" y="13930"/>
                  <a:pt x="12927" y="13889"/>
                  <a:pt x="12927" y="13743"/>
                </a:cubicBezTo>
                <a:cubicBezTo>
                  <a:pt x="12927" y="13689"/>
                  <a:pt x="12900" y="13668"/>
                  <a:pt x="12819" y="13689"/>
                </a:cubicBezTo>
                <a:cubicBezTo>
                  <a:pt x="12663" y="13731"/>
                  <a:pt x="12545" y="13580"/>
                  <a:pt x="12537" y="13316"/>
                </a:cubicBezTo>
                <a:lnTo>
                  <a:pt x="12526" y="13120"/>
                </a:lnTo>
                <a:lnTo>
                  <a:pt x="12754" y="13103"/>
                </a:lnTo>
                <a:lnTo>
                  <a:pt x="12971" y="13085"/>
                </a:lnTo>
                <a:lnTo>
                  <a:pt x="12960" y="12800"/>
                </a:lnTo>
                <a:cubicBezTo>
                  <a:pt x="12939" y="12450"/>
                  <a:pt x="12848" y="12260"/>
                  <a:pt x="12689" y="12267"/>
                </a:cubicBezTo>
                <a:close/>
                <a:moveTo>
                  <a:pt x="13827" y="12267"/>
                </a:moveTo>
                <a:cubicBezTo>
                  <a:pt x="13739" y="12272"/>
                  <a:pt x="13652" y="12363"/>
                  <a:pt x="13589" y="12569"/>
                </a:cubicBezTo>
                <a:cubicBezTo>
                  <a:pt x="13467" y="12969"/>
                  <a:pt x="13537" y="13719"/>
                  <a:pt x="13708" y="13831"/>
                </a:cubicBezTo>
                <a:cubicBezTo>
                  <a:pt x="13813" y="13901"/>
                  <a:pt x="13980" y="13898"/>
                  <a:pt x="14044" y="13831"/>
                </a:cubicBezTo>
                <a:cubicBezTo>
                  <a:pt x="14120" y="13753"/>
                  <a:pt x="14057" y="13688"/>
                  <a:pt x="13925" y="13707"/>
                </a:cubicBezTo>
                <a:cubicBezTo>
                  <a:pt x="13833" y="13720"/>
                  <a:pt x="13801" y="13689"/>
                  <a:pt x="13741" y="13565"/>
                </a:cubicBezTo>
                <a:cubicBezTo>
                  <a:pt x="13697" y="13473"/>
                  <a:pt x="13670" y="13347"/>
                  <a:pt x="13676" y="13263"/>
                </a:cubicBezTo>
                <a:cubicBezTo>
                  <a:pt x="13685" y="13126"/>
                  <a:pt x="13699" y="13118"/>
                  <a:pt x="13903" y="13103"/>
                </a:cubicBezTo>
                <a:cubicBezTo>
                  <a:pt x="14120" y="13086"/>
                  <a:pt x="14120" y="13076"/>
                  <a:pt x="14120" y="12907"/>
                </a:cubicBezTo>
                <a:cubicBezTo>
                  <a:pt x="14120" y="12498"/>
                  <a:pt x="13975" y="12258"/>
                  <a:pt x="13827" y="12267"/>
                </a:cubicBezTo>
                <a:close/>
                <a:moveTo>
                  <a:pt x="15215" y="12267"/>
                </a:moveTo>
                <a:cubicBezTo>
                  <a:pt x="15128" y="12275"/>
                  <a:pt x="15057" y="12323"/>
                  <a:pt x="15009" y="12391"/>
                </a:cubicBezTo>
                <a:cubicBezTo>
                  <a:pt x="14793" y="12705"/>
                  <a:pt x="14799" y="13591"/>
                  <a:pt x="15020" y="13796"/>
                </a:cubicBezTo>
                <a:cubicBezTo>
                  <a:pt x="15133" y="13900"/>
                  <a:pt x="15310" y="13881"/>
                  <a:pt x="15324" y="13760"/>
                </a:cubicBezTo>
                <a:cubicBezTo>
                  <a:pt x="15332" y="13691"/>
                  <a:pt x="15319" y="13670"/>
                  <a:pt x="15259" y="13689"/>
                </a:cubicBezTo>
                <a:cubicBezTo>
                  <a:pt x="15204" y="13706"/>
                  <a:pt x="15156" y="13669"/>
                  <a:pt x="15096" y="13565"/>
                </a:cubicBezTo>
                <a:cubicBezTo>
                  <a:pt x="15024" y="13440"/>
                  <a:pt x="15009" y="13354"/>
                  <a:pt x="15009" y="13085"/>
                </a:cubicBezTo>
                <a:cubicBezTo>
                  <a:pt x="15009" y="12674"/>
                  <a:pt x="15082" y="12462"/>
                  <a:pt x="15226" y="12462"/>
                </a:cubicBezTo>
                <a:cubicBezTo>
                  <a:pt x="15336" y="12462"/>
                  <a:pt x="15416" y="12300"/>
                  <a:pt x="15313" y="12285"/>
                </a:cubicBezTo>
                <a:cubicBezTo>
                  <a:pt x="15281" y="12280"/>
                  <a:pt x="15245" y="12264"/>
                  <a:pt x="15215" y="12267"/>
                </a:cubicBezTo>
                <a:close/>
                <a:moveTo>
                  <a:pt x="15790" y="12267"/>
                </a:moveTo>
                <a:cubicBezTo>
                  <a:pt x="15694" y="12261"/>
                  <a:pt x="15592" y="12343"/>
                  <a:pt x="15530" y="12516"/>
                </a:cubicBezTo>
                <a:cubicBezTo>
                  <a:pt x="15401" y="12874"/>
                  <a:pt x="15466" y="13743"/>
                  <a:pt x="15627" y="13849"/>
                </a:cubicBezTo>
                <a:cubicBezTo>
                  <a:pt x="15782" y="13951"/>
                  <a:pt x="15940" y="13847"/>
                  <a:pt x="16018" y="13600"/>
                </a:cubicBezTo>
                <a:cubicBezTo>
                  <a:pt x="16084" y="13390"/>
                  <a:pt x="16082" y="12804"/>
                  <a:pt x="16018" y="12551"/>
                </a:cubicBezTo>
                <a:cubicBezTo>
                  <a:pt x="15972" y="12372"/>
                  <a:pt x="15886" y="12273"/>
                  <a:pt x="15790" y="12267"/>
                </a:cubicBezTo>
                <a:close/>
                <a:moveTo>
                  <a:pt x="16603" y="12267"/>
                </a:moveTo>
                <a:cubicBezTo>
                  <a:pt x="16571" y="12270"/>
                  <a:pt x="16538" y="12293"/>
                  <a:pt x="16506" y="12320"/>
                </a:cubicBezTo>
                <a:cubicBezTo>
                  <a:pt x="16453" y="12365"/>
                  <a:pt x="16409" y="12369"/>
                  <a:pt x="16397" y="12338"/>
                </a:cubicBezTo>
                <a:cubicBezTo>
                  <a:pt x="16386" y="12309"/>
                  <a:pt x="16360" y="12285"/>
                  <a:pt x="16332" y="12285"/>
                </a:cubicBezTo>
                <a:cubicBezTo>
                  <a:pt x="16290" y="12285"/>
                  <a:pt x="16278" y="12474"/>
                  <a:pt x="16278" y="13405"/>
                </a:cubicBezTo>
                <a:cubicBezTo>
                  <a:pt x="16278" y="14470"/>
                  <a:pt x="16278" y="14507"/>
                  <a:pt x="16343" y="14507"/>
                </a:cubicBezTo>
                <a:cubicBezTo>
                  <a:pt x="16401" y="14507"/>
                  <a:pt x="16410" y="14469"/>
                  <a:pt x="16419" y="14187"/>
                </a:cubicBezTo>
                <a:cubicBezTo>
                  <a:pt x="16429" y="13874"/>
                  <a:pt x="16434" y="13851"/>
                  <a:pt x="16517" y="13867"/>
                </a:cubicBezTo>
                <a:cubicBezTo>
                  <a:pt x="16767" y="13914"/>
                  <a:pt x="16874" y="13706"/>
                  <a:pt x="16874" y="13103"/>
                </a:cubicBezTo>
                <a:cubicBezTo>
                  <a:pt x="16874" y="12886"/>
                  <a:pt x="16852" y="12630"/>
                  <a:pt x="16831" y="12534"/>
                </a:cubicBezTo>
                <a:cubicBezTo>
                  <a:pt x="16795" y="12364"/>
                  <a:pt x="16702" y="12258"/>
                  <a:pt x="16603" y="12267"/>
                </a:cubicBezTo>
                <a:close/>
                <a:moveTo>
                  <a:pt x="17352" y="12267"/>
                </a:moveTo>
                <a:cubicBezTo>
                  <a:pt x="17263" y="12272"/>
                  <a:pt x="17165" y="12363"/>
                  <a:pt x="17102" y="12569"/>
                </a:cubicBezTo>
                <a:cubicBezTo>
                  <a:pt x="16980" y="12969"/>
                  <a:pt x="17050" y="13719"/>
                  <a:pt x="17221" y="13831"/>
                </a:cubicBezTo>
                <a:cubicBezTo>
                  <a:pt x="17327" y="13901"/>
                  <a:pt x="17504" y="13898"/>
                  <a:pt x="17568" y="13831"/>
                </a:cubicBezTo>
                <a:cubicBezTo>
                  <a:pt x="17644" y="13753"/>
                  <a:pt x="17581" y="13688"/>
                  <a:pt x="17449" y="13707"/>
                </a:cubicBezTo>
                <a:cubicBezTo>
                  <a:pt x="17358" y="13720"/>
                  <a:pt x="17314" y="13689"/>
                  <a:pt x="17254" y="13565"/>
                </a:cubicBezTo>
                <a:cubicBezTo>
                  <a:pt x="17210" y="13473"/>
                  <a:pt x="17183" y="13347"/>
                  <a:pt x="17189" y="13263"/>
                </a:cubicBezTo>
                <a:cubicBezTo>
                  <a:pt x="17199" y="13126"/>
                  <a:pt x="17212" y="13118"/>
                  <a:pt x="17417" y="13103"/>
                </a:cubicBezTo>
                <a:cubicBezTo>
                  <a:pt x="17633" y="13086"/>
                  <a:pt x="17634" y="13076"/>
                  <a:pt x="17634" y="12907"/>
                </a:cubicBezTo>
                <a:cubicBezTo>
                  <a:pt x="17634" y="12498"/>
                  <a:pt x="17499" y="12258"/>
                  <a:pt x="17352" y="12267"/>
                </a:cubicBezTo>
                <a:close/>
                <a:moveTo>
                  <a:pt x="18588" y="12267"/>
                </a:moveTo>
                <a:cubicBezTo>
                  <a:pt x="18488" y="12261"/>
                  <a:pt x="18392" y="12321"/>
                  <a:pt x="18382" y="12409"/>
                </a:cubicBezTo>
                <a:cubicBezTo>
                  <a:pt x="18374" y="12474"/>
                  <a:pt x="18403" y="12479"/>
                  <a:pt x="18512" y="12462"/>
                </a:cubicBezTo>
                <a:cubicBezTo>
                  <a:pt x="18655" y="12440"/>
                  <a:pt x="18662" y="12471"/>
                  <a:pt x="18685" y="12711"/>
                </a:cubicBezTo>
                <a:cubicBezTo>
                  <a:pt x="18693" y="12792"/>
                  <a:pt x="18670" y="12830"/>
                  <a:pt x="18566" y="12889"/>
                </a:cubicBezTo>
                <a:cubicBezTo>
                  <a:pt x="18378" y="12995"/>
                  <a:pt x="18295" y="13162"/>
                  <a:pt x="18295" y="13458"/>
                </a:cubicBezTo>
                <a:cubicBezTo>
                  <a:pt x="18295" y="13762"/>
                  <a:pt x="18389" y="13904"/>
                  <a:pt x="18544" y="13867"/>
                </a:cubicBezTo>
                <a:cubicBezTo>
                  <a:pt x="18603" y="13853"/>
                  <a:pt x="18655" y="13863"/>
                  <a:pt x="18664" y="13885"/>
                </a:cubicBezTo>
                <a:cubicBezTo>
                  <a:pt x="18672" y="13907"/>
                  <a:pt x="18724" y="13918"/>
                  <a:pt x="18772" y="13903"/>
                </a:cubicBezTo>
                <a:cubicBezTo>
                  <a:pt x="18859" y="13875"/>
                  <a:pt x="18859" y="13859"/>
                  <a:pt x="18859" y="13316"/>
                </a:cubicBezTo>
                <a:cubicBezTo>
                  <a:pt x="18859" y="12600"/>
                  <a:pt x="18819" y="12379"/>
                  <a:pt x="18685" y="12302"/>
                </a:cubicBezTo>
                <a:cubicBezTo>
                  <a:pt x="18655" y="12285"/>
                  <a:pt x="18621" y="12269"/>
                  <a:pt x="18588" y="12267"/>
                </a:cubicBezTo>
                <a:close/>
                <a:moveTo>
                  <a:pt x="20334" y="12267"/>
                </a:moveTo>
                <a:cubicBezTo>
                  <a:pt x="20234" y="12261"/>
                  <a:pt x="20127" y="12322"/>
                  <a:pt x="20117" y="12409"/>
                </a:cubicBezTo>
                <a:cubicBezTo>
                  <a:pt x="20109" y="12473"/>
                  <a:pt x="20141" y="12479"/>
                  <a:pt x="20247" y="12462"/>
                </a:cubicBezTo>
                <a:cubicBezTo>
                  <a:pt x="20360" y="12445"/>
                  <a:pt x="20387" y="12467"/>
                  <a:pt x="20420" y="12569"/>
                </a:cubicBezTo>
                <a:cubicBezTo>
                  <a:pt x="20479" y="12749"/>
                  <a:pt x="20448" y="12837"/>
                  <a:pt x="20290" y="12907"/>
                </a:cubicBezTo>
                <a:cubicBezTo>
                  <a:pt x="20213" y="12941"/>
                  <a:pt x="20124" y="13034"/>
                  <a:pt x="20095" y="13103"/>
                </a:cubicBezTo>
                <a:cubicBezTo>
                  <a:pt x="20018" y="13283"/>
                  <a:pt x="20032" y="13639"/>
                  <a:pt x="20117" y="13778"/>
                </a:cubicBezTo>
                <a:cubicBezTo>
                  <a:pt x="20195" y="13906"/>
                  <a:pt x="20324" y="13918"/>
                  <a:pt x="20388" y="13814"/>
                </a:cubicBezTo>
                <a:cubicBezTo>
                  <a:pt x="20420" y="13760"/>
                  <a:pt x="20431" y="13760"/>
                  <a:pt x="20464" y="13814"/>
                </a:cubicBezTo>
                <a:cubicBezTo>
                  <a:pt x="20571" y="13990"/>
                  <a:pt x="20605" y="13899"/>
                  <a:pt x="20605" y="13298"/>
                </a:cubicBezTo>
                <a:cubicBezTo>
                  <a:pt x="20605" y="12591"/>
                  <a:pt x="20558" y="12381"/>
                  <a:pt x="20420" y="12302"/>
                </a:cubicBezTo>
                <a:cubicBezTo>
                  <a:pt x="20390" y="12285"/>
                  <a:pt x="20367" y="12269"/>
                  <a:pt x="20334" y="12267"/>
                </a:cubicBezTo>
                <a:close/>
                <a:moveTo>
                  <a:pt x="10596" y="12285"/>
                </a:moveTo>
                <a:lnTo>
                  <a:pt x="10726" y="13031"/>
                </a:lnTo>
                <a:cubicBezTo>
                  <a:pt x="10793" y="13443"/>
                  <a:pt x="10833" y="13810"/>
                  <a:pt x="10824" y="13849"/>
                </a:cubicBezTo>
                <a:cubicBezTo>
                  <a:pt x="10813" y="13897"/>
                  <a:pt x="10843" y="13920"/>
                  <a:pt x="10900" y="13903"/>
                </a:cubicBezTo>
                <a:cubicBezTo>
                  <a:pt x="10961" y="13883"/>
                  <a:pt x="10983" y="13823"/>
                  <a:pt x="11008" y="13671"/>
                </a:cubicBezTo>
                <a:cubicBezTo>
                  <a:pt x="11027" y="13557"/>
                  <a:pt x="11090" y="13205"/>
                  <a:pt x="11138" y="12907"/>
                </a:cubicBezTo>
                <a:cubicBezTo>
                  <a:pt x="11244" y="12258"/>
                  <a:pt x="11242" y="12285"/>
                  <a:pt x="11160" y="12285"/>
                </a:cubicBezTo>
                <a:cubicBezTo>
                  <a:pt x="11106" y="12285"/>
                  <a:pt x="11085" y="12372"/>
                  <a:pt x="11030" y="12800"/>
                </a:cubicBezTo>
                <a:cubicBezTo>
                  <a:pt x="10993" y="13084"/>
                  <a:pt x="10940" y="13315"/>
                  <a:pt x="10921" y="13316"/>
                </a:cubicBezTo>
                <a:cubicBezTo>
                  <a:pt x="10902" y="13316"/>
                  <a:pt x="10861" y="13085"/>
                  <a:pt x="10824" y="12800"/>
                </a:cubicBezTo>
                <a:cubicBezTo>
                  <a:pt x="10763" y="12339"/>
                  <a:pt x="10751" y="12285"/>
                  <a:pt x="10683" y="12285"/>
                </a:cubicBezTo>
                <a:lnTo>
                  <a:pt x="10596" y="12285"/>
                </a:lnTo>
                <a:close/>
                <a:moveTo>
                  <a:pt x="20811" y="12285"/>
                </a:moveTo>
                <a:cubicBezTo>
                  <a:pt x="20774" y="12285"/>
                  <a:pt x="20735" y="12314"/>
                  <a:pt x="20735" y="12338"/>
                </a:cubicBezTo>
                <a:cubicBezTo>
                  <a:pt x="20735" y="12362"/>
                  <a:pt x="20798" y="12701"/>
                  <a:pt x="20865" y="13103"/>
                </a:cubicBezTo>
                <a:cubicBezTo>
                  <a:pt x="20997" y="13894"/>
                  <a:pt x="20993" y="13939"/>
                  <a:pt x="20822" y="14240"/>
                </a:cubicBezTo>
                <a:cubicBezTo>
                  <a:pt x="20768" y="14335"/>
                  <a:pt x="20742" y="14409"/>
                  <a:pt x="20756" y="14471"/>
                </a:cubicBezTo>
                <a:cubicBezTo>
                  <a:pt x="20776" y="14556"/>
                  <a:pt x="20790" y="14556"/>
                  <a:pt x="20854" y="14489"/>
                </a:cubicBezTo>
                <a:cubicBezTo>
                  <a:pt x="20974" y="14365"/>
                  <a:pt x="21116" y="13846"/>
                  <a:pt x="21244" y="13031"/>
                </a:cubicBezTo>
                <a:cubicBezTo>
                  <a:pt x="21363" y="12280"/>
                  <a:pt x="21362" y="12285"/>
                  <a:pt x="21288" y="12302"/>
                </a:cubicBezTo>
                <a:cubicBezTo>
                  <a:pt x="21224" y="12318"/>
                  <a:pt x="21203" y="12374"/>
                  <a:pt x="21158" y="12747"/>
                </a:cubicBezTo>
                <a:cubicBezTo>
                  <a:pt x="21128" y="12988"/>
                  <a:pt x="21093" y="13208"/>
                  <a:pt x="21082" y="13227"/>
                </a:cubicBezTo>
                <a:cubicBezTo>
                  <a:pt x="21042" y="13291"/>
                  <a:pt x="20991" y="13106"/>
                  <a:pt x="20930" y="12694"/>
                </a:cubicBezTo>
                <a:cubicBezTo>
                  <a:pt x="20881" y="12361"/>
                  <a:pt x="20864" y="12285"/>
                  <a:pt x="20811" y="12285"/>
                </a:cubicBezTo>
                <a:close/>
                <a:moveTo>
                  <a:pt x="6692" y="12427"/>
                </a:moveTo>
                <a:cubicBezTo>
                  <a:pt x="6711" y="12430"/>
                  <a:pt x="6722" y="12458"/>
                  <a:pt x="6757" y="12516"/>
                </a:cubicBezTo>
                <a:cubicBezTo>
                  <a:pt x="6800" y="12585"/>
                  <a:pt x="6829" y="12694"/>
                  <a:pt x="6822" y="12765"/>
                </a:cubicBezTo>
                <a:cubicBezTo>
                  <a:pt x="6814" y="12863"/>
                  <a:pt x="6782" y="12893"/>
                  <a:pt x="6681" y="12907"/>
                </a:cubicBezTo>
                <a:cubicBezTo>
                  <a:pt x="6611" y="12917"/>
                  <a:pt x="6553" y="12887"/>
                  <a:pt x="6540" y="12854"/>
                </a:cubicBezTo>
                <a:cubicBezTo>
                  <a:pt x="6508" y="12768"/>
                  <a:pt x="6539" y="12613"/>
                  <a:pt x="6616" y="12498"/>
                </a:cubicBezTo>
                <a:cubicBezTo>
                  <a:pt x="6648" y="12452"/>
                  <a:pt x="6674" y="12424"/>
                  <a:pt x="6692" y="12427"/>
                </a:cubicBezTo>
                <a:close/>
                <a:moveTo>
                  <a:pt x="7907" y="12427"/>
                </a:moveTo>
                <a:cubicBezTo>
                  <a:pt x="7925" y="12430"/>
                  <a:pt x="7947" y="12458"/>
                  <a:pt x="7983" y="12516"/>
                </a:cubicBezTo>
                <a:cubicBezTo>
                  <a:pt x="8025" y="12585"/>
                  <a:pt x="8054" y="12694"/>
                  <a:pt x="8048" y="12765"/>
                </a:cubicBezTo>
                <a:cubicBezTo>
                  <a:pt x="8039" y="12863"/>
                  <a:pt x="8007" y="12893"/>
                  <a:pt x="7907" y="12907"/>
                </a:cubicBezTo>
                <a:cubicBezTo>
                  <a:pt x="7837" y="12917"/>
                  <a:pt x="7768" y="12887"/>
                  <a:pt x="7755" y="12854"/>
                </a:cubicBezTo>
                <a:cubicBezTo>
                  <a:pt x="7723" y="12768"/>
                  <a:pt x="7764" y="12613"/>
                  <a:pt x="7842" y="12498"/>
                </a:cubicBezTo>
                <a:cubicBezTo>
                  <a:pt x="7873" y="12452"/>
                  <a:pt x="7888" y="12424"/>
                  <a:pt x="7907" y="12427"/>
                </a:cubicBezTo>
                <a:close/>
                <a:moveTo>
                  <a:pt x="13838" y="12427"/>
                </a:moveTo>
                <a:cubicBezTo>
                  <a:pt x="13857" y="12430"/>
                  <a:pt x="13868" y="12458"/>
                  <a:pt x="13903" y="12516"/>
                </a:cubicBezTo>
                <a:cubicBezTo>
                  <a:pt x="13946" y="12585"/>
                  <a:pt x="13975" y="12694"/>
                  <a:pt x="13968" y="12765"/>
                </a:cubicBezTo>
                <a:cubicBezTo>
                  <a:pt x="13960" y="12863"/>
                  <a:pt x="13928" y="12893"/>
                  <a:pt x="13827" y="12907"/>
                </a:cubicBezTo>
                <a:cubicBezTo>
                  <a:pt x="13757" y="12917"/>
                  <a:pt x="13699" y="12887"/>
                  <a:pt x="13686" y="12854"/>
                </a:cubicBezTo>
                <a:cubicBezTo>
                  <a:pt x="13654" y="12768"/>
                  <a:pt x="13685" y="12613"/>
                  <a:pt x="13762" y="12498"/>
                </a:cubicBezTo>
                <a:cubicBezTo>
                  <a:pt x="13794" y="12452"/>
                  <a:pt x="13820" y="12424"/>
                  <a:pt x="13838" y="12427"/>
                </a:cubicBezTo>
                <a:close/>
                <a:moveTo>
                  <a:pt x="17352" y="12427"/>
                </a:moveTo>
                <a:cubicBezTo>
                  <a:pt x="17370" y="12430"/>
                  <a:pt x="17392" y="12458"/>
                  <a:pt x="17427" y="12516"/>
                </a:cubicBezTo>
                <a:cubicBezTo>
                  <a:pt x="17470" y="12585"/>
                  <a:pt x="17499" y="12694"/>
                  <a:pt x="17493" y="12765"/>
                </a:cubicBezTo>
                <a:cubicBezTo>
                  <a:pt x="17484" y="12863"/>
                  <a:pt x="17452" y="12893"/>
                  <a:pt x="17352" y="12907"/>
                </a:cubicBezTo>
                <a:cubicBezTo>
                  <a:pt x="17281" y="12917"/>
                  <a:pt x="17212" y="12887"/>
                  <a:pt x="17200" y="12854"/>
                </a:cubicBezTo>
                <a:cubicBezTo>
                  <a:pt x="17168" y="12768"/>
                  <a:pt x="17209" y="12613"/>
                  <a:pt x="17287" y="12498"/>
                </a:cubicBezTo>
                <a:cubicBezTo>
                  <a:pt x="17318" y="12452"/>
                  <a:pt x="17333" y="12424"/>
                  <a:pt x="17352" y="12427"/>
                </a:cubicBezTo>
                <a:close/>
                <a:moveTo>
                  <a:pt x="12689" y="12445"/>
                </a:moveTo>
                <a:cubicBezTo>
                  <a:pt x="12753" y="12461"/>
                  <a:pt x="12818" y="12595"/>
                  <a:pt x="12830" y="12747"/>
                </a:cubicBezTo>
                <a:cubicBezTo>
                  <a:pt x="12840" y="12877"/>
                  <a:pt x="12832" y="12891"/>
                  <a:pt x="12700" y="12907"/>
                </a:cubicBezTo>
                <a:cubicBezTo>
                  <a:pt x="12620" y="12916"/>
                  <a:pt x="12548" y="12902"/>
                  <a:pt x="12537" y="12871"/>
                </a:cubicBezTo>
                <a:cubicBezTo>
                  <a:pt x="12510" y="12799"/>
                  <a:pt x="12558" y="12551"/>
                  <a:pt x="12624" y="12462"/>
                </a:cubicBezTo>
                <a:cubicBezTo>
                  <a:pt x="12641" y="12439"/>
                  <a:pt x="12667" y="12439"/>
                  <a:pt x="12689" y="12445"/>
                </a:cubicBezTo>
                <a:close/>
                <a:moveTo>
                  <a:pt x="10184" y="12462"/>
                </a:moveTo>
                <a:cubicBezTo>
                  <a:pt x="10220" y="12466"/>
                  <a:pt x="10257" y="12503"/>
                  <a:pt x="10292" y="12587"/>
                </a:cubicBezTo>
                <a:cubicBezTo>
                  <a:pt x="10363" y="12753"/>
                  <a:pt x="10374" y="13324"/>
                  <a:pt x="10303" y="13547"/>
                </a:cubicBezTo>
                <a:cubicBezTo>
                  <a:pt x="10202" y="13868"/>
                  <a:pt x="10041" y="13677"/>
                  <a:pt x="10010" y="13191"/>
                </a:cubicBezTo>
                <a:cubicBezTo>
                  <a:pt x="9984" y="12767"/>
                  <a:pt x="10076" y="12453"/>
                  <a:pt x="10184" y="12462"/>
                </a:cubicBezTo>
                <a:close/>
                <a:moveTo>
                  <a:pt x="15768" y="12462"/>
                </a:moveTo>
                <a:cubicBezTo>
                  <a:pt x="15804" y="12462"/>
                  <a:pt x="15842" y="12505"/>
                  <a:pt x="15877" y="12587"/>
                </a:cubicBezTo>
                <a:cubicBezTo>
                  <a:pt x="15952" y="12763"/>
                  <a:pt x="15952" y="13408"/>
                  <a:pt x="15877" y="13583"/>
                </a:cubicBezTo>
                <a:cubicBezTo>
                  <a:pt x="15767" y="13839"/>
                  <a:pt x="15625" y="13665"/>
                  <a:pt x="15595" y="13227"/>
                </a:cubicBezTo>
                <a:cubicBezTo>
                  <a:pt x="15566" y="12805"/>
                  <a:pt x="15661" y="12464"/>
                  <a:pt x="15768" y="12462"/>
                </a:cubicBezTo>
                <a:close/>
                <a:moveTo>
                  <a:pt x="16582" y="12462"/>
                </a:moveTo>
                <a:cubicBezTo>
                  <a:pt x="16727" y="12462"/>
                  <a:pt x="16798" y="13267"/>
                  <a:pt x="16679" y="13565"/>
                </a:cubicBezTo>
                <a:cubicBezTo>
                  <a:pt x="16610" y="13738"/>
                  <a:pt x="16552" y="13744"/>
                  <a:pt x="16473" y="13600"/>
                </a:cubicBezTo>
                <a:cubicBezTo>
                  <a:pt x="16387" y="13444"/>
                  <a:pt x="16396" y="12682"/>
                  <a:pt x="16484" y="12551"/>
                </a:cubicBezTo>
                <a:cubicBezTo>
                  <a:pt x="16519" y="12499"/>
                  <a:pt x="16560" y="12462"/>
                  <a:pt x="16582" y="12462"/>
                </a:cubicBezTo>
                <a:close/>
                <a:moveTo>
                  <a:pt x="20366" y="13031"/>
                </a:moveTo>
                <a:cubicBezTo>
                  <a:pt x="20379" y="13031"/>
                  <a:pt x="20397" y="13042"/>
                  <a:pt x="20409" y="13049"/>
                </a:cubicBezTo>
                <a:cubicBezTo>
                  <a:pt x="20479" y="13093"/>
                  <a:pt x="20480" y="13418"/>
                  <a:pt x="20409" y="13583"/>
                </a:cubicBezTo>
                <a:cubicBezTo>
                  <a:pt x="20311" y="13812"/>
                  <a:pt x="20182" y="13703"/>
                  <a:pt x="20182" y="13387"/>
                </a:cubicBezTo>
                <a:cubicBezTo>
                  <a:pt x="20182" y="13207"/>
                  <a:pt x="20277" y="13031"/>
                  <a:pt x="20366" y="13031"/>
                </a:cubicBezTo>
                <a:close/>
                <a:moveTo>
                  <a:pt x="18642" y="13049"/>
                </a:moveTo>
                <a:cubicBezTo>
                  <a:pt x="18652" y="13050"/>
                  <a:pt x="18654" y="13043"/>
                  <a:pt x="18664" y="13049"/>
                </a:cubicBezTo>
                <a:cubicBezTo>
                  <a:pt x="18730" y="13091"/>
                  <a:pt x="18732" y="13422"/>
                  <a:pt x="18664" y="13583"/>
                </a:cubicBezTo>
                <a:cubicBezTo>
                  <a:pt x="18594" y="13746"/>
                  <a:pt x="18525" y="13752"/>
                  <a:pt x="18458" y="13583"/>
                </a:cubicBezTo>
                <a:cubicBezTo>
                  <a:pt x="18417" y="13481"/>
                  <a:pt x="18410" y="13408"/>
                  <a:pt x="18436" y="13298"/>
                </a:cubicBezTo>
                <a:cubicBezTo>
                  <a:pt x="18470" y="13153"/>
                  <a:pt x="18569" y="13044"/>
                  <a:pt x="18642" y="1304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3" name="HESS_Logo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78029" y="2628150"/>
            <a:ext cx="781033" cy="686306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4159398" y="2924170"/>
            <a:ext cx="2301852" cy="2196783"/>
          </a:xfrm>
          <a:prstGeom prst="ellipse">
            <a:avLst/>
          </a:prstGeom>
          <a:gradFill>
            <a:gsLst>
              <a:gs pos="0">
                <a:srgbClr val="39B7D8">
                  <a:alpha val="53491"/>
                </a:srgbClr>
              </a:gs>
              <a:gs pos="100000">
                <a:schemeClr val="accent5">
                  <a:hueOff val="249502"/>
                  <a:satOff val="48101"/>
                  <a:lumOff val="28891"/>
                </a:schemeClr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 sz="2200" b="1">
                <a:solidFill>
                  <a:srgbClr val="FFFFFF"/>
                </a:solidFill>
              </a:defRPr>
            </a:pPr>
            <a:endParaRPr lang="en-US" dirty="0" smtClean="0"/>
          </a:p>
          <a:p>
            <a:pPr algn="ctr">
              <a:defRPr sz="2200" b="1">
                <a:solidFill>
                  <a:srgbClr val="FFFFFF"/>
                </a:solidFill>
              </a:defRPr>
            </a:pPr>
            <a:endParaRPr lang="en-US" dirty="0"/>
          </a:p>
          <a:p>
            <a:pPr algn="ctr">
              <a:defRPr sz="2200" b="1">
                <a:solidFill>
                  <a:srgbClr val="FFFFFF"/>
                </a:solidFill>
              </a:defRPr>
            </a:pPr>
            <a:r>
              <a:rPr dirty="0" smtClean="0"/>
              <a:t>UnivEarths </a:t>
            </a:r>
            <a:endParaRPr dirty="0"/>
          </a:p>
          <a:p>
            <a:pPr algn="ctr">
              <a:defRPr sz="2200" b="1">
                <a:solidFill>
                  <a:srgbClr val="FFFFFF"/>
                </a:solidFill>
              </a:defRPr>
            </a:pPr>
            <a:r>
              <a:rPr dirty="0"/>
              <a:t>Advanced Gamma Project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466772" y="1075841"/>
            <a:ext cx="369262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2400" b="1" dirty="0"/>
              <a:t>Goal of </a:t>
            </a:r>
            <a:r>
              <a:rPr lang="fr-FR" sz="2400" b="1" dirty="0" err="1"/>
              <a:t>young</a:t>
            </a:r>
            <a:r>
              <a:rPr lang="fr-FR" sz="2400" b="1" dirty="0"/>
              <a:t>-team </a:t>
            </a:r>
            <a:r>
              <a:rPr lang="fr-FR" sz="2400" b="1" dirty="0" err="1"/>
              <a:t>project</a:t>
            </a:r>
            <a:r>
              <a:rPr lang="fr-FR" sz="2400" b="1" dirty="0"/>
              <a:t>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Image 2" descr="ap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62" y="5658666"/>
            <a:ext cx="688219" cy="713410"/>
          </a:xfrm>
          <a:prstGeom prst="rect">
            <a:avLst/>
          </a:prstGeom>
        </p:spPr>
      </p:pic>
      <p:pic>
        <p:nvPicPr>
          <p:cNvPr id="4" name="Image 3" descr="inaf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06" y="4128473"/>
            <a:ext cx="714782" cy="71813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/>
          <a:lstStyle/>
          <a:p>
            <a:pPr>
              <a:buFont typeface="Arial"/>
              <a:buChar char="•"/>
            </a:pPr>
            <a:r>
              <a:rPr lang="bn-IN" dirty="0" smtClean="0"/>
              <a:t>Sparse methods:</a:t>
            </a:r>
          </a:p>
          <a:p>
            <a:pPr lvl="1">
              <a:buFont typeface="Wingdings" charset="2"/>
              <a:buChar char="§"/>
            </a:pPr>
            <a:r>
              <a:rPr lang="bn-IN" dirty="0" smtClean="0"/>
              <a:t>Wavelets</a:t>
            </a:r>
          </a:p>
          <a:p>
            <a:pPr lvl="1">
              <a:buFont typeface="Wingdings" charset="2"/>
              <a:buChar char="§"/>
            </a:pPr>
            <a:r>
              <a:rPr lang="bn-IN" dirty="0" smtClean="0"/>
              <a:t>Curvelets</a:t>
            </a:r>
          </a:p>
          <a:p>
            <a:pPr lvl="1">
              <a:buFont typeface="Wingdings" charset="2"/>
              <a:buChar char="§"/>
            </a:pPr>
            <a:r>
              <a:rPr lang="bn-IN" dirty="0" smtClean="0"/>
              <a:t>Shearelets</a:t>
            </a:r>
          </a:p>
          <a:p>
            <a:pPr lvl="1">
              <a:buFont typeface="Wingdings" charset="2"/>
              <a:buChar char="§"/>
            </a:pPr>
            <a:r>
              <a:rPr lang="bn-IN" dirty="0" smtClean="0"/>
              <a:t>Shapelets</a:t>
            </a:r>
          </a:p>
          <a:p>
            <a:pPr lvl="1">
              <a:buFont typeface="Wingdings" charset="2"/>
              <a:buChar char="§"/>
            </a:pPr>
            <a:r>
              <a:rPr lang="bn-IN" dirty="0" smtClean="0"/>
              <a:t>...</a:t>
            </a:r>
          </a:p>
          <a:p>
            <a:pPr marL="457200" lvl="1" indent="0">
              <a:buNone/>
            </a:pPr>
            <a:endParaRPr lang="bn-IN" dirty="0" smtClean="0"/>
          </a:p>
          <a:p>
            <a:pPr marL="457200" lvl="1" indent="0">
              <a:buNone/>
            </a:pPr>
            <a:endParaRPr lang="bn-IN" dirty="0"/>
          </a:p>
          <a:p>
            <a:pPr marL="457200" lvl="1" indent="0">
              <a:buNone/>
            </a:pPr>
            <a:endParaRPr lang="bn-IN" dirty="0" smtClean="0"/>
          </a:p>
          <a:p>
            <a:pPr marL="457200" lvl="1" indent="0">
              <a:buNone/>
            </a:pPr>
            <a:endParaRPr lang="bn-IN" dirty="0"/>
          </a:p>
          <a:p>
            <a:pPr marL="457200" lvl="1" indent="0">
              <a:buNone/>
            </a:pPr>
            <a:endParaRPr lang="bn-IN" dirty="0" smtClean="0"/>
          </a:p>
          <a:p>
            <a:pPr marL="457200" lvl="1" indent="0">
              <a:buNone/>
            </a:pPr>
            <a:endParaRPr lang="bn-IN" dirty="0"/>
          </a:p>
          <a:p>
            <a:pPr lvl="1">
              <a:buFont typeface="Wingdings" charset="2"/>
              <a:buChar char="Ø"/>
            </a:pPr>
            <a:r>
              <a:rPr lang="bn-IN" dirty="0" smtClean="0"/>
              <a:t>Better noise separation</a:t>
            </a:r>
          </a:p>
          <a:p>
            <a:pPr lvl="1">
              <a:buFont typeface="Wingdings" charset="2"/>
              <a:buChar char="Ø"/>
            </a:pPr>
            <a:r>
              <a:rPr lang="bn-IN" dirty="0" smtClean="0"/>
              <a:t>Keep large and small scales</a:t>
            </a:r>
          </a:p>
          <a:p>
            <a:pPr lvl="1">
              <a:buFont typeface="Wingdings" charset="2"/>
              <a:buChar char="Ø"/>
            </a:pPr>
            <a:r>
              <a:rPr lang="bn-IN" dirty="0" smtClean="0"/>
              <a:t>Gamma/Hadron discrimination</a:t>
            </a:r>
          </a:p>
          <a:p>
            <a:pPr lvl="1">
              <a:buFont typeface="Wingdings" charset="2"/>
              <a:buChar char="Ø"/>
            </a:pPr>
            <a:r>
              <a:rPr lang="bn-IN" dirty="0" smtClean="0"/>
              <a:t>Fainter features</a:t>
            </a:r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Advantages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8491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 smtClean="0"/>
              <a:t>Example</a:t>
            </a:r>
            <a:r>
              <a:rPr lang="bn-IN" dirty="0" smtClean="0"/>
              <a:t>:</a:t>
            </a:r>
            <a:br>
              <a:rPr lang="bn-IN" dirty="0" smtClean="0"/>
            </a:br>
            <a:r>
              <a:rPr lang="bn-IN" dirty="0" smtClean="0"/>
              <a:t>Image cleaning with wavelets</a:t>
            </a:r>
            <a:endParaRPr dirty="0"/>
          </a:p>
        </p:txBody>
      </p:sp>
      <p:pic>
        <p:nvPicPr>
          <p:cNvPr id="2" name="Image 1" descr="example_wt_m3_K_k_s35_f3_C1_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1" y="1820800"/>
            <a:ext cx="8393158" cy="3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7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Example</a:t>
            </a:r>
            <a:r>
              <a:rPr lang="bn-IN" dirty="0"/>
              <a:t>:</a:t>
            </a:r>
            <a:br>
              <a:rPr lang="bn-IN" dirty="0"/>
            </a:br>
            <a:r>
              <a:rPr lang="bn-IN" dirty="0" smtClean="0"/>
              <a:t>former Image </a:t>
            </a:r>
            <a:r>
              <a:rPr lang="bn-IN" dirty="0"/>
              <a:t>cleaning </a:t>
            </a:r>
            <a:r>
              <a:rPr lang="bn-IN" dirty="0" smtClean="0"/>
              <a:t>method</a:t>
            </a:r>
            <a:endParaRPr dirty="0"/>
          </a:p>
        </p:txBody>
      </p:sp>
      <p:pic>
        <p:nvPicPr>
          <p:cNvPr id="2" name="Image 1" descr="example_t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1" y="1820800"/>
            <a:ext cx="8393158" cy="3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070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/>
              <a:t>Progress in </a:t>
            </a:r>
            <a:r>
              <a:rPr lang="bn-IN" dirty="0" smtClean="0"/>
              <a:t>events reconstruction</a:t>
            </a:r>
            <a:r>
              <a:rPr lang="bn-IN" dirty="0"/>
              <a:t/>
            </a:r>
            <a:br>
              <a:rPr lang="bn-IN" dirty="0"/>
            </a:br>
            <a:r>
              <a:rPr lang="bn-IN" dirty="0" smtClean="0"/>
              <a:t>(Tino Michael)</a:t>
            </a:r>
            <a:endParaRPr b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11" y="2008277"/>
            <a:ext cx="8412256" cy="26487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77918" y="2019014"/>
            <a:ext cx="1975615" cy="3693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n-IN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</a:t>
            </a:r>
            <a:r>
              <a:rPr lang="bn-IN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lassical method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8619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/>
              <a:t>Progress in </a:t>
            </a:r>
            <a:r>
              <a:rPr lang="fr-FR" dirty="0" err="1"/>
              <a:t>transient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bn-IN" dirty="0"/>
              <a:t/>
            </a:r>
            <a:br>
              <a:rPr lang="bn-IN" dirty="0"/>
            </a:br>
            <a:r>
              <a:rPr lang="bn-IN" dirty="0"/>
              <a:t>(Fabio Acero)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1" y="2428498"/>
            <a:ext cx="4313092" cy="286996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936" y="2428498"/>
            <a:ext cx="4279159" cy="28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2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Progress in </a:t>
            </a:r>
            <a:r>
              <a:rPr lang="fr-FR" dirty="0" err="1" smtClean="0"/>
              <a:t>transient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bn-IN" dirty="0" smtClean="0"/>
              <a:t/>
            </a:r>
            <a:br>
              <a:rPr lang="bn-IN" dirty="0" smtClean="0"/>
            </a:br>
            <a:r>
              <a:rPr lang="bn-IN" dirty="0" smtClean="0"/>
              <a:t>(Fabio Acero)</a:t>
            </a:r>
            <a:endParaRPr dirty="0"/>
          </a:p>
        </p:txBody>
      </p:sp>
      <p:pic>
        <p:nvPicPr>
          <p:cNvPr id="2" name="Image 1" descr="clean_wav_signal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95" y="1487211"/>
            <a:ext cx="4536111" cy="2268056"/>
          </a:xfrm>
          <a:prstGeom prst="rect">
            <a:avLst/>
          </a:prstGeom>
        </p:spPr>
      </p:pic>
      <p:pic>
        <p:nvPicPr>
          <p:cNvPr id="3" name="Image 2" descr="data_signal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" y="3897808"/>
            <a:ext cx="4146357" cy="2073179"/>
          </a:xfrm>
          <a:prstGeom prst="rect">
            <a:avLst/>
          </a:prstGeom>
        </p:spPr>
      </p:pic>
      <p:pic>
        <p:nvPicPr>
          <p:cNvPr id="4" name="Image 3" descr="model_signal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13" y="3897808"/>
            <a:ext cx="4146356" cy="207317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44540" y="1042134"/>
            <a:ext cx="113977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bn-IN" dirty="0" err="1" smtClean="0"/>
              <a:t>T</a:t>
            </a:r>
            <a:r>
              <a:rPr lang="fr-FR" dirty="0" err="1" smtClean="0"/>
              <a:t>oy</a:t>
            </a:r>
            <a:r>
              <a:rPr lang="fr-FR" dirty="0" smtClean="0"/>
              <a:t> </a:t>
            </a:r>
            <a:r>
              <a:rPr lang="fr-FR" dirty="0"/>
              <a:t>model</a:t>
            </a:r>
            <a:endParaRPr lang="bn-I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368364" y="5982264"/>
            <a:ext cx="220293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bn-IN" dirty="0" smtClean="0"/>
              <a:t>T</a:t>
            </a:r>
            <a:r>
              <a:rPr lang="fr-FR" dirty="0" err="1" smtClean="0"/>
              <a:t>oy</a:t>
            </a:r>
            <a:r>
              <a:rPr lang="fr-FR" dirty="0" smtClean="0"/>
              <a:t> model</a:t>
            </a:r>
            <a:r>
              <a:rPr lang="bn-IN" dirty="0"/>
              <a:t> </a:t>
            </a:r>
            <a:r>
              <a:rPr lang="bn-IN" dirty="0" smtClean="0"/>
              <a:t>+ noise</a:t>
            </a:r>
            <a:endParaRPr lang="bn-I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084317" y="5983537"/>
            <a:ext cx="351286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bn-IN" dirty="0" smtClean="0"/>
              <a:t>Cleaned t</a:t>
            </a:r>
            <a:r>
              <a:rPr lang="fr-FR" dirty="0" err="1" smtClean="0"/>
              <a:t>oy</a:t>
            </a:r>
            <a:r>
              <a:rPr lang="fr-FR" dirty="0" smtClean="0"/>
              <a:t> </a:t>
            </a:r>
            <a:r>
              <a:rPr lang="fr-FR" dirty="0" smtClean="0"/>
              <a:t>model</a:t>
            </a:r>
            <a:r>
              <a:rPr lang="bn-IN" dirty="0" smtClean="0"/>
              <a:t> with wavelets</a:t>
            </a:r>
            <a:endParaRPr lang="bn-I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9949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body" sz="half" idx="1"/>
          </p:nvPr>
        </p:nvSpPr>
        <p:spPr>
          <a:xfrm>
            <a:off x="581850" y="4037313"/>
            <a:ext cx="8229601" cy="2558454"/>
          </a:xfrm>
          <a:prstGeom prst="rect">
            <a:avLst/>
          </a:prstGeom>
        </p:spPr>
        <p:txBody>
          <a:bodyPr/>
          <a:lstStyle/>
          <a:p>
            <a:pPr marL="219456" indent="-219456" defTabSz="246888">
              <a:spcBef>
                <a:spcPts val="300"/>
              </a:spcBef>
              <a:defRPr sz="1512"/>
            </a:pPr>
            <a:r>
              <a:rPr dirty="0"/>
              <a:t>Main Deliverables: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C</a:t>
            </a:r>
            <a:r>
              <a:rPr dirty="0" smtClean="0"/>
              <a:t>ode </a:t>
            </a:r>
            <a:r>
              <a:rPr dirty="0"/>
              <a:t>library adapted for use for Cherenkov Telescopes (open-source, </a:t>
            </a:r>
            <a:r>
              <a:rPr dirty="0" smtClean="0"/>
              <a:t>python</a:t>
            </a:r>
            <a:r>
              <a:rPr dirty="0"/>
              <a:t>)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V</a:t>
            </a:r>
            <a:r>
              <a:rPr dirty="0" smtClean="0"/>
              <a:t>alidation </a:t>
            </a:r>
            <a:r>
              <a:rPr dirty="0"/>
              <a:t>report (plots and results for realistic data, MC for CTA or real for HESS if possible)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P</a:t>
            </a:r>
            <a:r>
              <a:rPr dirty="0" smtClean="0"/>
              <a:t>ublication </a:t>
            </a:r>
            <a:r>
              <a:rPr dirty="0"/>
              <a:t>on technique / documentation</a:t>
            </a:r>
          </a:p>
          <a:p>
            <a:pPr marL="219456" indent="-219456" defTabSz="246888">
              <a:spcBef>
                <a:spcPts val="300"/>
              </a:spcBef>
              <a:defRPr sz="1512"/>
            </a:pPr>
            <a:r>
              <a:rPr dirty="0"/>
              <a:t>Schedule notes: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S</a:t>
            </a:r>
            <a:r>
              <a:rPr dirty="0" smtClean="0"/>
              <a:t>ome </a:t>
            </a:r>
            <a:r>
              <a:rPr dirty="0"/>
              <a:t>unforeseen delays at start of project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C</a:t>
            </a:r>
            <a:r>
              <a:rPr dirty="0" smtClean="0"/>
              <a:t>hallenges </a:t>
            </a:r>
            <a:r>
              <a:rPr dirty="0"/>
              <a:t>to finish on time: </a:t>
            </a:r>
          </a:p>
          <a:p>
            <a:pPr marL="779526" lvl="2" indent="-285750" defTabSz="246888">
              <a:spcBef>
                <a:spcPts val="300"/>
              </a:spcBef>
              <a:buFont typeface="Wingdings" charset="2"/>
              <a:buChar char="§"/>
              <a:defRPr sz="1512"/>
            </a:pPr>
            <a:r>
              <a:rPr lang="bn-IN" dirty="0" smtClean="0"/>
              <a:t>A</a:t>
            </a:r>
            <a:r>
              <a:rPr dirty="0" smtClean="0"/>
              <a:t>dapt </a:t>
            </a:r>
            <a:r>
              <a:rPr dirty="0"/>
              <a:t>techniques to realistic data (see later)</a:t>
            </a:r>
          </a:p>
          <a:p>
            <a:pPr marL="779526" lvl="2" indent="-285750" defTabSz="246888">
              <a:spcBef>
                <a:spcPts val="300"/>
              </a:spcBef>
              <a:buFont typeface="Wingdings" charset="2"/>
              <a:buChar char="§"/>
              <a:defRPr sz="1512"/>
            </a:pPr>
            <a:r>
              <a:rPr lang="bn-IN" dirty="0" smtClean="0"/>
              <a:t>V</a:t>
            </a:r>
            <a:r>
              <a:rPr dirty="0" smtClean="0"/>
              <a:t>alidation </a:t>
            </a:r>
            <a:r>
              <a:rPr dirty="0"/>
              <a:t>of </a:t>
            </a:r>
            <a:r>
              <a:rPr dirty="0" smtClean="0"/>
              <a:t>technique</a:t>
            </a:r>
            <a:endParaRPr dirty="0"/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Project:</a:t>
            </a:r>
          </a:p>
          <a:p>
            <a:pPr>
              <a:defRPr b="0"/>
            </a:pPr>
            <a:r>
              <a:t> PLan/timeline</a:t>
            </a:r>
          </a:p>
        </p:txBody>
      </p:sp>
      <p:graphicFrame>
        <p:nvGraphicFramePr>
          <p:cNvPr id="151" name="Table 151"/>
          <p:cNvGraphicFramePr/>
          <p:nvPr>
            <p:extLst>
              <p:ext uri="{D42A27DB-BD31-4B8C-83A1-F6EECF244321}">
                <p14:modId xmlns:p14="http://schemas.microsoft.com/office/powerpoint/2010/main" val="3230491088"/>
              </p:ext>
            </p:extLst>
          </p:nvPr>
        </p:nvGraphicFramePr>
        <p:xfrm>
          <a:off x="676211" y="1147396"/>
          <a:ext cx="7867768" cy="2806061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78263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</a:tblGrid>
              <a:tr h="446911"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Q2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Q3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Q4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Q2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Q3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Q4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Q2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Q3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Q4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2018</a:t>
                      </a:r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Postdoc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Search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Postdoc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employment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2">
                        <a:lumOff val="236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>
                        <a:lumOff val="236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Technique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Study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dirty="0" smtClean="0"/>
                        <a:t> </a:t>
                      </a:r>
                      <a:r>
                        <a:rPr dirty="0" smtClean="0"/>
                        <a:t>Implementation  </a:t>
                      </a:r>
                      <a:r>
                        <a:rPr dirty="0"/>
                        <a:t>&amp; </a:t>
                      </a:r>
                      <a:r>
                        <a:rPr dirty="0" smtClean="0"/>
                        <a:t>test</a:t>
                      </a:r>
                      <a:endParaRPr lang="bn-IN" dirty="0" smtClean="0"/>
                    </a:p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baseline="0" dirty="0" smtClean="0"/>
                        <a:t> </a:t>
                      </a:r>
                      <a:r>
                        <a:rPr dirty="0" smtClean="0"/>
                        <a:t>(</a:t>
                      </a:r>
                      <a:r>
                        <a:rPr i="1" dirty="0"/>
                        <a:t>recon</a:t>
                      </a:r>
                      <a:r>
                        <a:rPr dirty="0"/>
                        <a:t>), </a:t>
                      </a:r>
                      <a:r>
                        <a:rPr b="0" dirty="0"/>
                        <a:t>simplified data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dirty="0" smtClean="0"/>
                        <a:t> </a:t>
                      </a:r>
                      <a:r>
                        <a:rPr dirty="0" smtClean="0"/>
                        <a:t>Implementation </a:t>
                      </a:r>
                      <a:r>
                        <a:rPr dirty="0"/>
                        <a:t>&amp; </a:t>
                      </a:r>
                      <a:r>
                        <a:rPr dirty="0" smtClean="0"/>
                        <a:t>test</a:t>
                      </a:r>
                      <a:endParaRPr lang="bn-IN" dirty="0" smtClean="0"/>
                    </a:p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baseline="0" dirty="0" smtClean="0"/>
                        <a:t> </a:t>
                      </a:r>
                      <a:r>
                        <a:rPr dirty="0" smtClean="0"/>
                        <a:t>(</a:t>
                      </a:r>
                      <a:r>
                        <a:rPr dirty="0"/>
                        <a:t>recon) </a:t>
                      </a:r>
                      <a:r>
                        <a:rPr b="0" dirty="0"/>
                        <a:t>with realistic data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3">
                        <a:lumOff val="114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Implementation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&amp; test </a:t>
                      </a:r>
                      <a:endParaRPr lang="bn-IN" sz="1200" b="1" dirty="0" smtClean="0">
                        <a:solidFill>
                          <a:srgbClr val="FFFFFF"/>
                        </a:solidFill>
                        <a:sym typeface="Calibri"/>
                      </a:endParaRPr>
                    </a:p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(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transients)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Final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Validation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3">
                        <a:lumOff val="2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3">
                        <a:lumOff val="2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Technique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Publication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 flipV="1">
            <a:off x="6043938" y="907181"/>
            <a:ext cx="1" cy="3481832"/>
          </a:xfrm>
          <a:prstGeom prst="line">
            <a:avLst/>
          </a:prstGeom>
          <a:ln w="76200">
            <a:solidFill>
              <a:srgbClr val="76D6FF">
                <a:alpha val="60775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Wingdings" charset="2"/>
              <a:buChar char="Ø"/>
            </a:pPr>
            <a:r>
              <a:rPr dirty="0"/>
              <a:t>Modern signal processing techniques </a:t>
            </a:r>
            <a:r>
              <a:rPr dirty="0" smtClean="0"/>
              <a:t>appear to be very useful for Cherenkov Telescope data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Improve PSF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Improve low energy sensitivity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Immediate applications to CTA and HESS</a:t>
            </a:r>
            <a:endParaRPr lang="bn-IN" dirty="0" smtClean="0"/>
          </a:p>
          <a:p>
            <a:pPr lvl="1">
              <a:buFont typeface="Wingdings" charset="2"/>
              <a:buChar char="Ø"/>
            </a:pPr>
            <a:r>
              <a:rPr lang="bn-IN" dirty="0" err="1" smtClean="0"/>
              <a:t>P</a:t>
            </a:r>
            <a:r>
              <a:rPr lang="fr-FR" dirty="0" err="1" smtClean="0"/>
              <a:t>erhaps</a:t>
            </a:r>
            <a:r>
              <a:rPr lang="fr-FR" dirty="0" smtClean="0"/>
              <a:t>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faster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endParaRPr lang="en-US" dirty="0" smtClean="0"/>
          </a:p>
          <a:p>
            <a:pPr marL="0" indent="0">
              <a:buNone/>
            </a:pPr>
            <a:endParaRPr sz="1200" dirty="0"/>
          </a:p>
          <a:p>
            <a:pPr>
              <a:buFont typeface="Wingdings" charset="2"/>
              <a:buChar char="Ø"/>
            </a:pPr>
            <a:r>
              <a:rPr dirty="0"/>
              <a:t>This Work has piqued the interest of other members, started new projects and fostered inter-group work</a:t>
            </a:r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bn-IN" dirty="0" smtClean="0"/>
              <a:t>Thank you</a:t>
            </a:r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8653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007738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1827"/>
            </a:pPr>
            <a:r>
              <a:t>PROJECT MANAGEMENT:</a:t>
            </a:r>
          </a:p>
          <a:p>
            <a:pPr defTabSz="397763">
              <a:defRPr sz="1827" b="0"/>
            </a:pPr>
            <a:r>
              <a:t>The Team</a:t>
            </a:r>
          </a:p>
        </p:txBody>
      </p:sp>
      <p:pic>
        <p:nvPicPr>
          <p:cNvPr id="68" name="landriu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0576" y="4071694"/>
            <a:ext cx="1114516" cy="148602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69" name="kosack.jpg"/>
          <p:cNvPicPr>
            <a:picLocks noChangeAspect="1"/>
          </p:cNvPicPr>
          <p:nvPr/>
        </p:nvPicPr>
        <p:blipFill>
          <a:blip r:embed="rId4">
            <a:extLst/>
          </a:blip>
          <a:srcRect r="22445"/>
          <a:stretch>
            <a:fillRect/>
          </a:stretch>
        </p:blipFill>
        <p:spPr>
          <a:xfrm>
            <a:off x="2900761" y="1376593"/>
            <a:ext cx="1152481" cy="148602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70" name="spir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36869" y="4071694"/>
            <a:ext cx="1114516" cy="148602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sp>
        <p:nvSpPr>
          <p:cNvPr id="71" name="Shape 71"/>
          <p:cNvSpPr/>
          <p:nvPr/>
        </p:nvSpPr>
        <p:spPr>
          <a:xfrm>
            <a:off x="746773" y="1408197"/>
            <a:ext cx="1270001" cy="14815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139700" dist="86174" dir="5400000" rotWithShape="0">
              <a:srgbClr val="000000">
                <a:alpha val="65286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6000"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2339700" y="1870623"/>
            <a:ext cx="26859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/>
            </a:lvl1pPr>
          </a:lstStyle>
          <a:p>
            <a:r>
              <a:rPr dirty="0"/>
              <a:t>+</a:t>
            </a:r>
          </a:p>
        </p:txBody>
      </p:sp>
      <p:sp>
        <p:nvSpPr>
          <p:cNvPr id="73" name="Shape 73"/>
          <p:cNvSpPr/>
          <p:nvPr/>
        </p:nvSpPr>
        <p:spPr>
          <a:xfrm>
            <a:off x="4351296" y="5848632"/>
            <a:ext cx="142155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CosmoStat</a:t>
            </a:r>
          </a:p>
          <a:p>
            <a: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Euclid, Kepler </a:t>
            </a:r>
          </a:p>
        </p:txBody>
      </p:sp>
      <p:sp>
        <p:nvSpPr>
          <p:cNvPr id="74" name="Shape 74"/>
          <p:cNvSpPr/>
          <p:nvPr/>
        </p:nvSpPr>
        <p:spPr>
          <a:xfrm>
            <a:off x="5881615" y="5868049"/>
            <a:ext cx="126346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 dirty="0"/>
              <a:t>Fermi</a:t>
            </a:r>
            <a:r>
              <a:rPr dirty="0" smtClean="0"/>
              <a:t>,</a:t>
            </a:r>
            <a:r>
              <a:rPr lang="en-US" dirty="0" smtClean="0"/>
              <a:t> </a:t>
            </a:r>
            <a:r>
              <a:rPr dirty="0" smtClean="0"/>
              <a:t>CTA</a:t>
            </a:r>
            <a:endParaRPr dirty="0"/>
          </a:p>
        </p:txBody>
      </p:sp>
      <p:sp>
        <p:nvSpPr>
          <p:cNvPr id="76" name="Shape 76"/>
          <p:cNvSpPr/>
          <p:nvPr/>
        </p:nvSpPr>
        <p:spPr>
          <a:xfrm>
            <a:off x="2937310" y="3220384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HESS, CTA</a:t>
            </a:r>
          </a:p>
        </p:txBody>
      </p:sp>
      <p:sp>
        <p:nvSpPr>
          <p:cNvPr id="77" name="Shape 77"/>
          <p:cNvSpPr/>
          <p:nvPr/>
        </p:nvSpPr>
        <p:spPr>
          <a:xfrm>
            <a:off x="2937310" y="289537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79" name="Shape 79"/>
          <p:cNvSpPr/>
          <p:nvPr/>
        </p:nvSpPr>
        <p:spPr>
          <a:xfrm>
            <a:off x="4351296" y="5590539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80" name="Shape 80"/>
          <p:cNvSpPr/>
          <p:nvPr/>
        </p:nvSpPr>
        <p:spPr>
          <a:xfrm>
            <a:off x="5841953" y="5584953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81" name="Shape 81"/>
          <p:cNvSpPr/>
          <p:nvPr/>
        </p:nvSpPr>
        <p:spPr>
          <a:xfrm>
            <a:off x="2912891" y="827612"/>
            <a:ext cx="11282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WP Leader</a:t>
            </a:r>
          </a:p>
        </p:txBody>
      </p:sp>
      <p:sp>
        <p:nvSpPr>
          <p:cNvPr id="82" name="Shape 82"/>
          <p:cNvSpPr/>
          <p:nvPr/>
        </p:nvSpPr>
        <p:spPr>
          <a:xfrm>
            <a:off x="398794" y="3065181"/>
            <a:ext cx="2126826" cy="2215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b="1" dirty="0" err="1" smtClean="0"/>
              <a:t>UnivEarths</a:t>
            </a:r>
            <a:r>
              <a:rPr lang="en-US" b="1" dirty="0" smtClean="0"/>
              <a:t> </a:t>
            </a:r>
            <a:r>
              <a:rPr b="1" dirty="0" smtClean="0"/>
              <a:t>post</a:t>
            </a:r>
            <a:r>
              <a:rPr b="1" dirty="0"/>
              <a:t>-</a:t>
            </a:r>
            <a:r>
              <a:rPr b="1" dirty="0" smtClean="0"/>
              <a:t>doc</a:t>
            </a:r>
            <a:r>
              <a:rPr lang="en-US" b="1" dirty="0" smtClean="0"/>
              <a:t> </a:t>
            </a:r>
            <a:endParaRPr b="1" dirty="0"/>
          </a:p>
          <a:p>
            <a:endParaRPr sz="800" dirty="0"/>
          </a:p>
          <a:p>
            <a:pPr marL="228600" indent="-228600">
              <a:buSzPct val="100000"/>
              <a:buChar char="•"/>
              <a:defRPr sz="1400"/>
            </a:pPr>
            <a:r>
              <a:rPr dirty="0"/>
              <a:t>Doctor of Computer Science, Inria</a:t>
            </a:r>
          </a:p>
          <a:p>
            <a:pPr marL="228600" indent="-228600">
              <a:buSzPct val="100000"/>
              <a:buChar char="•"/>
              <a:defRPr sz="1400"/>
            </a:pPr>
            <a:r>
              <a:rPr lang="bn-IN" dirty="0"/>
              <a:t>N</a:t>
            </a:r>
            <a:r>
              <a:rPr dirty="0" smtClean="0"/>
              <a:t>umerical </a:t>
            </a:r>
            <a:r>
              <a:rPr dirty="0"/>
              <a:t>techniques and software development</a:t>
            </a:r>
          </a:p>
          <a:p>
            <a:pPr marL="228600" indent="-228600">
              <a:buSzPct val="100000"/>
              <a:buChar char="•"/>
              <a:defRPr sz="1400"/>
            </a:pPr>
            <a:r>
              <a:rPr lang="bn-IN" dirty="0" smtClean="0"/>
              <a:t>Mathematical o</a:t>
            </a:r>
            <a:r>
              <a:rPr dirty="0" smtClean="0"/>
              <a:t>ptimization</a:t>
            </a:r>
            <a:endParaRPr dirty="0"/>
          </a:p>
          <a:p>
            <a:pPr marL="228600" indent="-228600">
              <a:buSzPct val="100000"/>
              <a:buChar char="•"/>
              <a:defRPr sz="1400"/>
            </a:pPr>
            <a:r>
              <a:rPr lang="bn-IN" dirty="0"/>
              <a:t>S</a:t>
            </a:r>
            <a:r>
              <a:rPr dirty="0" smtClean="0"/>
              <a:t>ignal </a:t>
            </a:r>
            <a:r>
              <a:rPr dirty="0"/>
              <a:t>processing</a:t>
            </a:r>
          </a:p>
        </p:txBody>
      </p:sp>
      <p:sp>
        <p:nvSpPr>
          <p:cNvPr id="83" name="Shape 83"/>
          <p:cNvSpPr/>
          <p:nvPr/>
        </p:nvSpPr>
        <p:spPr>
          <a:xfrm>
            <a:off x="2912656" y="1062767"/>
            <a:ext cx="118184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Karl Kosack</a:t>
            </a:r>
          </a:p>
        </p:txBody>
      </p:sp>
      <p:sp>
        <p:nvSpPr>
          <p:cNvPr id="85" name="Shape 85"/>
          <p:cNvSpPr/>
          <p:nvPr/>
        </p:nvSpPr>
        <p:spPr>
          <a:xfrm>
            <a:off x="4180646" y="3757928"/>
            <a:ext cx="14269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Sandrine Pires</a:t>
            </a:r>
          </a:p>
        </p:txBody>
      </p:sp>
      <p:sp>
        <p:nvSpPr>
          <p:cNvPr id="86" name="Shape 86"/>
          <p:cNvSpPr/>
          <p:nvPr/>
        </p:nvSpPr>
        <p:spPr>
          <a:xfrm>
            <a:off x="5669802" y="3757928"/>
            <a:ext cx="137606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David Landriu</a:t>
            </a:r>
          </a:p>
        </p:txBody>
      </p:sp>
      <p:pic>
        <p:nvPicPr>
          <p:cNvPr id="88" name="image17.png"/>
          <p:cNvPicPr>
            <a:picLocks noChangeAspect="1"/>
          </p:cNvPicPr>
          <p:nvPr/>
        </p:nvPicPr>
        <p:blipFill>
          <a:blip r:embed="rId6">
            <a:extLst/>
          </a:blip>
          <a:srcRect l="6335" r="9609"/>
          <a:stretch>
            <a:fillRect/>
          </a:stretch>
        </p:blipFill>
        <p:spPr>
          <a:xfrm>
            <a:off x="4310768" y="1386899"/>
            <a:ext cx="1152129" cy="144000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89" name="image15.jpeg"/>
          <p:cNvPicPr>
            <a:picLocks noChangeAspect="1"/>
          </p:cNvPicPr>
          <p:nvPr/>
        </p:nvPicPr>
        <p:blipFill>
          <a:blip r:embed="rId7">
            <a:extLst/>
          </a:blip>
          <a:srcRect l="5314" r="7303"/>
          <a:stretch>
            <a:fillRect/>
          </a:stretch>
        </p:blipFill>
        <p:spPr>
          <a:xfrm>
            <a:off x="5720468" y="1386899"/>
            <a:ext cx="1152129" cy="144000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90" name="image8.jpeg"/>
          <p:cNvPicPr>
            <a:picLocks noChangeAspect="1"/>
          </p:cNvPicPr>
          <p:nvPr/>
        </p:nvPicPr>
        <p:blipFill>
          <a:blip r:embed="rId8">
            <a:extLst/>
          </a:blip>
          <a:srcRect l="5630" r="6987"/>
          <a:stretch>
            <a:fillRect/>
          </a:stretch>
        </p:blipFill>
        <p:spPr>
          <a:xfrm>
            <a:off x="7239908" y="1386899"/>
            <a:ext cx="1152129" cy="144000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sp>
        <p:nvSpPr>
          <p:cNvPr id="91" name="Shape 91"/>
          <p:cNvSpPr/>
          <p:nvPr/>
        </p:nvSpPr>
        <p:spPr>
          <a:xfrm>
            <a:off x="4255102" y="3170985"/>
            <a:ext cx="12634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rPr dirty="0"/>
              <a:t>CTA, ASTERICS</a:t>
            </a:r>
          </a:p>
        </p:txBody>
      </p:sp>
      <p:sp>
        <p:nvSpPr>
          <p:cNvPr id="92" name="Shape 92"/>
          <p:cNvSpPr/>
          <p:nvPr/>
        </p:nvSpPr>
        <p:spPr>
          <a:xfrm>
            <a:off x="4255102" y="284597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rPr dirty="0"/>
              <a:t>CEA/AIM</a:t>
            </a:r>
          </a:p>
        </p:txBody>
      </p:sp>
      <p:sp>
        <p:nvSpPr>
          <p:cNvPr id="93" name="Shape 93"/>
          <p:cNvSpPr/>
          <p:nvPr/>
        </p:nvSpPr>
        <p:spPr>
          <a:xfrm>
            <a:off x="5719672" y="3145585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CTA, Fermi</a:t>
            </a:r>
          </a:p>
        </p:txBody>
      </p:sp>
      <p:sp>
        <p:nvSpPr>
          <p:cNvPr id="94" name="Shape 94"/>
          <p:cNvSpPr/>
          <p:nvPr/>
        </p:nvSpPr>
        <p:spPr>
          <a:xfrm>
            <a:off x="5719672" y="282057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CNRS/AIM</a:t>
            </a:r>
          </a:p>
        </p:txBody>
      </p:sp>
      <p:sp>
        <p:nvSpPr>
          <p:cNvPr id="95" name="Shape 95"/>
          <p:cNvSpPr/>
          <p:nvPr/>
        </p:nvSpPr>
        <p:spPr>
          <a:xfrm>
            <a:off x="7236414" y="3161976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CTA (leader)</a:t>
            </a:r>
          </a:p>
        </p:txBody>
      </p:sp>
      <p:sp>
        <p:nvSpPr>
          <p:cNvPr id="96" name="Shape 96"/>
          <p:cNvSpPr/>
          <p:nvPr/>
        </p:nvSpPr>
        <p:spPr>
          <a:xfrm>
            <a:off x="7236414" y="2836969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97" name="Shape 97"/>
          <p:cNvSpPr/>
          <p:nvPr/>
        </p:nvSpPr>
        <p:spPr>
          <a:xfrm>
            <a:off x="594500" y="1062767"/>
            <a:ext cx="15795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Jérémie Decock</a:t>
            </a:r>
          </a:p>
        </p:txBody>
      </p:sp>
      <p:sp>
        <p:nvSpPr>
          <p:cNvPr id="98" name="Shape 98"/>
          <p:cNvSpPr/>
          <p:nvPr/>
        </p:nvSpPr>
        <p:spPr>
          <a:xfrm>
            <a:off x="4193455" y="1047437"/>
            <a:ext cx="130071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Tino Michael</a:t>
            </a:r>
          </a:p>
        </p:txBody>
      </p:sp>
      <p:sp>
        <p:nvSpPr>
          <p:cNvPr id="99" name="Shape 99"/>
          <p:cNvSpPr/>
          <p:nvPr/>
        </p:nvSpPr>
        <p:spPr>
          <a:xfrm>
            <a:off x="5654062" y="1047437"/>
            <a:ext cx="119657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Fabio Acéro</a:t>
            </a:r>
          </a:p>
        </p:txBody>
      </p:sp>
      <p:sp>
        <p:nvSpPr>
          <p:cNvPr id="100" name="Shape 100"/>
          <p:cNvSpPr/>
          <p:nvPr/>
        </p:nvSpPr>
        <p:spPr>
          <a:xfrm>
            <a:off x="7005280" y="1063828"/>
            <a:ext cx="17480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Thierry Stolarczyk</a:t>
            </a:r>
          </a:p>
        </p:txBody>
      </p:sp>
      <p:pic>
        <p:nvPicPr>
          <p:cNvPr id="2" name="Image 1" descr="jd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63" y="1687431"/>
            <a:ext cx="1178345" cy="1178345"/>
          </a:xfrm>
          <a:prstGeom prst="rect">
            <a:avLst/>
          </a:prstGeom>
        </p:spPr>
      </p:pic>
      <p:pic>
        <p:nvPicPr>
          <p:cNvPr id="37" name="khelifi.jpg"/>
          <p:cNvPicPr>
            <a:picLocks noChangeAspect="1"/>
          </p:cNvPicPr>
          <p:nvPr/>
        </p:nvPicPr>
        <p:blipFill>
          <a:blip r:embed="rId10">
            <a:extLst/>
          </a:blip>
          <a:srcRect l="17604" t="8861" r="17604" b="8861"/>
          <a:stretch>
            <a:fillRect/>
          </a:stretch>
        </p:blipFill>
        <p:spPr>
          <a:xfrm>
            <a:off x="2909937" y="4084025"/>
            <a:ext cx="1152621" cy="1463656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sp>
        <p:nvSpPr>
          <p:cNvPr id="38" name="Shape 75"/>
          <p:cNvSpPr/>
          <p:nvPr/>
        </p:nvSpPr>
        <p:spPr>
          <a:xfrm>
            <a:off x="2935425" y="5907718"/>
            <a:ext cx="103239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rPr dirty="0"/>
              <a:t>HESS, CTA</a:t>
            </a:r>
          </a:p>
        </p:txBody>
      </p:sp>
      <p:sp>
        <p:nvSpPr>
          <p:cNvPr id="39" name="Shape 78"/>
          <p:cNvSpPr/>
          <p:nvPr/>
        </p:nvSpPr>
        <p:spPr>
          <a:xfrm>
            <a:off x="2935425" y="559169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CNRS/APC</a:t>
            </a:r>
          </a:p>
        </p:txBody>
      </p:sp>
      <p:sp>
        <p:nvSpPr>
          <p:cNvPr id="40" name="Shape 84"/>
          <p:cNvSpPr/>
          <p:nvPr/>
        </p:nvSpPr>
        <p:spPr>
          <a:xfrm>
            <a:off x="2836007" y="3759087"/>
            <a:ext cx="130038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Bruno Khélifi</a:t>
            </a:r>
          </a:p>
        </p:txBody>
      </p:sp>
      <p:pic>
        <p:nvPicPr>
          <p:cNvPr id="41" name="khelifi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08" y="4064854"/>
            <a:ext cx="973996" cy="1463656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sp>
        <p:nvSpPr>
          <p:cNvPr id="42" name="Shape 75"/>
          <p:cNvSpPr/>
          <p:nvPr/>
        </p:nvSpPr>
        <p:spPr>
          <a:xfrm>
            <a:off x="7273884" y="5888547"/>
            <a:ext cx="103239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rPr dirty="0" smtClean="0"/>
              <a:t>HESS</a:t>
            </a:r>
            <a:endParaRPr dirty="0"/>
          </a:p>
        </p:txBody>
      </p:sp>
      <p:sp>
        <p:nvSpPr>
          <p:cNvPr id="43" name="Shape 78"/>
          <p:cNvSpPr/>
          <p:nvPr/>
        </p:nvSpPr>
        <p:spPr>
          <a:xfrm>
            <a:off x="7273884" y="5572527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rPr lang="en-US" dirty="0" smtClean="0"/>
              <a:t>CEA</a:t>
            </a:r>
            <a:r>
              <a:rPr dirty="0" smtClean="0"/>
              <a:t>/</a:t>
            </a:r>
            <a:r>
              <a:rPr lang="en-US" dirty="0" smtClean="0"/>
              <a:t>SPP</a:t>
            </a:r>
            <a:endParaRPr dirty="0"/>
          </a:p>
        </p:txBody>
      </p:sp>
      <p:sp>
        <p:nvSpPr>
          <p:cNvPr id="44" name="Shape 84"/>
          <p:cNvSpPr/>
          <p:nvPr/>
        </p:nvSpPr>
        <p:spPr>
          <a:xfrm>
            <a:off x="7174466" y="3739916"/>
            <a:ext cx="164403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 smtClean="0"/>
              <a:t>Fabian </a:t>
            </a:r>
            <a:r>
              <a:rPr lang="fr-FR" dirty="0" err="1">
                <a:sym typeface="Avenir Roman"/>
              </a:rPr>
              <a:t>Schüssler</a:t>
            </a:r>
            <a:r>
              <a:rPr lang="bn-IN" dirty="0">
                <a:sym typeface="Avenir Roman"/>
              </a:rPr>
              <a:t> 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b="0" dirty="0" err="1" smtClean="0"/>
              <a:t>Try</a:t>
            </a:r>
            <a:r>
              <a:rPr lang="fr-FR" sz="2400" b="0" dirty="0" smtClean="0"/>
              <a:t> </a:t>
            </a:r>
            <a:r>
              <a:rPr lang="fr-FR" sz="2400" b="0" dirty="0"/>
              <a:t>to </a:t>
            </a:r>
            <a:r>
              <a:rPr lang="fr-FR" sz="2400" b="0" dirty="0" err="1"/>
              <a:t>improve</a:t>
            </a:r>
            <a:r>
              <a:rPr lang="fr-FR" sz="2400" b="0" dirty="0"/>
              <a:t> image </a:t>
            </a:r>
            <a:r>
              <a:rPr lang="fr-FR" sz="2400" b="0" dirty="0" err="1"/>
              <a:t>cleaning</a:t>
            </a:r>
            <a:r>
              <a:rPr lang="fr-FR" sz="2400" b="0" dirty="0"/>
              <a:t> </a:t>
            </a:r>
            <a:r>
              <a:rPr lang="fr-FR" sz="2400" b="0" dirty="0" err="1"/>
              <a:t>before</a:t>
            </a:r>
            <a:r>
              <a:rPr lang="fr-FR" sz="2400" b="0" dirty="0"/>
              <a:t> reconstruction </a:t>
            </a:r>
            <a:r>
              <a:rPr lang="fr-FR" sz="2400" b="0" dirty="0" smtClean="0"/>
              <a:t>(</a:t>
            </a:r>
            <a:r>
              <a:rPr lang="fr-FR" sz="2400" b="0" i="1" dirty="0" err="1" smtClean="0"/>
              <a:t>Hillas</a:t>
            </a:r>
            <a:r>
              <a:rPr lang="fr-FR" sz="2400" b="0" dirty="0" smtClean="0"/>
              <a:t>)</a:t>
            </a:r>
            <a:endParaRPr lang="fr-FR" sz="2400" b="0" dirty="0"/>
          </a:p>
          <a:p>
            <a:pPr marL="0" indent="0">
              <a:buNone/>
            </a:pPr>
            <a:endParaRPr lang="fr-FR" sz="1300" b="0" dirty="0"/>
          </a:p>
          <a:p>
            <a:pPr marL="0" indent="0">
              <a:buNone/>
            </a:pPr>
            <a:r>
              <a:rPr lang="fr-FR" sz="2400" dirty="0" err="1" smtClean="0"/>
              <a:t>Improve</a:t>
            </a:r>
            <a:r>
              <a:rPr lang="fr-FR" sz="2400" dirty="0" smtClean="0"/>
              <a:t> </a:t>
            </a:r>
            <a:r>
              <a:rPr lang="fr-FR" sz="2400" dirty="0" err="1"/>
              <a:t>methods</a:t>
            </a:r>
            <a:r>
              <a:rPr lang="fr-FR" sz="2400" dirty="0"/>
              <a:t> to </a:t>
            </a:r>
            <a:r>
              <a:rPr lang="fr-FR" sz="2400" dirty="0" err="1"/>
              <a:t>remove</a:t>
            </a:r>
            <a:r>
              <a:rPr lang="fr-FR" sz="2400" dirty="0" smtClean="0"/>
              <a:t>:</a:t>
            </a:r>
            <a:endParaRPr lang="fr-FR" sz="2400" dirty="0"/>
          </a:p>
          <a:p>
            <a:pPr>
              <a:buFont typeface="Arial"/>
              <a:buChar char="•"/>
            </a:pPr>
            <a:r>
              <a:rPr lang="fr-FR" sz="2400" b="0" dirty="0" smtClean="0"/>
              <a:t>Instrumental </a:t>
            </a:r>
            <a:r>
              <a:rPr lang="fr-FR" sz="2400" b="0" dirty="0"/>
              <a:t>noise</a:t>
            </a:r>
          </a:p>
          <a:p>
            <a:pPr>
              <a:buFont typeface="Arial"/>
              <a:buChar char="•"/>
            </a:pPr>
            <a:r>
              <a:rPr lang="fr-FR" sz="2400" b="0" dirty="0" smtClean="0"/>
              <a:t>Background </a:t>
            </a:r>
            <a:r>
              <a:rPr lang="fr-FR" sz="2400" b="0" dirty="0"/>
              <a:t>noise</a:t>
            </a:r>
          </a:p>
          <a:p>
            <a:endParaRPr lang="fr-FR" sz="1200" b="0" smtClean="0"/>
          </a:p>
          <a:p>
            <a:pPr marL="0" indent="0">
              <a:buNone/>
            </a:pPr>
            <a:r>
              <a:rPr lang="fr-FR" sz="2400" smtClean="0"/>
              <a:t>Motivations</a:t>
            </a:r>
            <a:r>
              <a:rPr lang="fr-FR" sz="2400" dirty="0" smtClean="0"/>
              <a:t>:</a:t>
            </a:r>
            <a:endParaRPr lang="fr-FR" sz="2400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Keep</a:t>
            </a:r>
            <a:r>
              <a:rPr lang="fr-FR" sz="2400" b="0" dirty="0" smtClean="0"/>
              <a:t> </a:t>
            </a:r>
            <a:r>
              <a:rPr lang="fr-FR" sz="2400" b="0" dirty="0"/>
              <a:t>more signal (</a:t>
            </a:r>
            <a:r>
              <a:rPr lang="fr-FR" sz="2400" b="0" dirty="0" err="1"/>
              <a:t>deeper</a:t>
            </a:r>
            <a:r>
              <a:rPr lang="fr-FR" sz="2400" b="0" dirty="0"/>
              <a:t> </a:t>
            </a:r>
            <a:r>
              <a:rPr lang="fr-FR" sz="2400" b="0" dirty="0" err="1"/>
              <a:t>into</a:t>
            </a:r>
            <a:r>
              <a:rPr lang="fr-FR" sz="2400" b="0" dirty="0"/>
              <a:t> the noise)</a:t>
            </a:r>
          </a:p>
          <a:p>
            <a:pPr>
              <a:buFont typeface="Arial"/>
              <a:buChar char="•"/>
            </a:pPr>
            <a:r>
              <a:rPr lang="fr-FR" sz="2400" b="0" dirty="0" err="1" smtClean="0"/>
              <a:t>Reduce</a:t>
            </a:r>
            <a:r>
              <a:rPr lang="fr-FR" sz="2400" b="0" dirty="0" smtClean="0"/>
              <a:t> </a:t>
            </a:r>
            <a:r>
              <a:rPr lang="fr-FR" sz="2400" b="0" dirty="0" err="1"/>
              <a:t>threshold</a:t>
            </a:r>
            <a:endParaRPr lang="fr-FR" sz="2400" b="0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Maybe</a:t>
            </a:r>
            <a:r>
              <a:rPr lang="fr-FR" sz="2400" b="0" dirty="0" smtClean="0"/>
              <a:t> </a:t>
            </a:r>
            <a:r>
              <a:rPr lang="fr-FR" sz="2400" b="0" dirty="0" err="1"/>
              <a:t>eventually</a:t>
            </a:r>
            <a:r>
              <a:rPr lang="fr-FR" sz="2400" b="0" dirty="0"/>
              <a:t> do </a:t>
            </a:r>
            <a:r>
              <a:rPr lang="fr-FR" sz="2400" b="0" dirty="0" err="1"/>
              <a:t>cleaning</a:t>
            </a:r>
            <a:r>
              <a:rPr lang="fr-FR" sz="2400" b="0" dirty="0"/>
              <a:t> and time-</a:t>
            </a:r>
            <a:r>
              <a:rPr lang="fr-FR" sz="2400" b="0" dirty="0" err="1"/>
              <a:t>integration</a:t>
            </a:r>
            <a:r>
              <a:rPr lang="fr-FR" sz="2400" b="0" dirty="0"/>
              <a:t> all </a:t>
            </a:r>
            <a:r>
              <a:rPr lang="fr-FR" sz="2400" b="0" dirty="0" err="1"/>
              <a:t>at</a:t>
            </a:r>
            <a:r>
              <a:rPr lang="fr-FR" sz="2400" b="0" dirty="0"/>
              <a:t> once</a:t>
            </a:r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Subject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204997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2000" dirty="0" smtClean="0"/>
          </a:p>
          <a:p>
            <a:pPr marL="0" indent="0">
              <a:buNone/>
            </a:pPr>
            <a:r>
              <a:rPr lang="fr-FR" dirty="0" smtClean="0"/>
              <a:t>A </a:t>
            </a:r>
            <a:r>
              <a:rPr lang="fr-FR" dirty="0" err="1"/>
              <a:t>very</a:t>
            </a:r>
            <a:r>
              <a:rPr lang="fr-FR" dirty="0"/>
              <a:t> simple </a:t>
            </a:r>
            <a:r>
              <a:rPr lang="fr-FR" dirty="0" err="1"/>
              <a:t>cleaning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: </a:t>
            </a:r>
          </a:p>
          <a:p>
            <a:pPr>
              <a:buFont typeface="Arial"/>
              <a:buChar char="•"/>
            </a:pPr>
            <a:r>
              <a:rPr lang="fr-FR" b="0" dirty="0" err="1"/>
              <a:t>Keep</a:t>
            </a:r>
            <a:r>
              <a:rPr lang="fr-FR" b="0" dirty="0"/>
              <a:t> pixels </a:t>
            </a:r>
            <a:r>
              <a:rPr lang="fr-FR" b="0" dirty="0" err="1"/>
              <a:t>above</a:t>
            </a:r>
            <a:r>
              <a:rPr lang="fr-FR" b="0" dirty="0"/>
              <a:t> a </a:t>
            </a:r>
            <a:r>
              <a:rPr lang="fr-FR" b="0" dirty="0" err="1"/>
              <a:t>given</a:t>
            </a:r>
            <a:r>
              <a:rPr lang="fr-FR" b="0" dirty="0"/>
              <a:t> </a:t>
            </a:r>
            <a:r>
              <a:rPr lang="fr-FR" b="0" dirty="0" err="1"/>
              <a:t>threshold</a:t>
            </a:r>
            <a:r>
              <a:rPr lang="fr-FR" b="0" dirty="0"/>
              <a:t> (</a:t>
            </a:r>
            <a:r>
              <a:rPr lang="fr-FR" b="0" dirty="0" err="1"/>
              <a:t>e.g</a:t>
            </a:r>
            <a:r>
              <a:rPr lang="fr-FR" b="0" dirty="0"/>
              <a:t>. 50% max) </a:t>
            </a:r>
          </a:p>
          <a:p>
            <a:pPr>
              <a:buFont typeface="Arial"/>
              <a:buChar char="•"/>
            </a:pPr>
            <a:r>
              <a:rPr lang="fr-FR" b="0" dirty="0" err="1"/>
              <a:t>Keep</a:t>
            </a:r>
            <a:r>
              <a:rPr lang="fr-FR" b="0" dirty="0"/>
              <a:t>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neighbors</a:t>
            </a:r>
            <a:r>
              <a:rPr lang="fr-FR" b="0" dirty="0"/>
              <a:t> of </a:t>
            </a:r>
            <a:r>
              <a:rPr lang="fr-FR" b="0" dirty="0" err="1"/>
              <a:t>these</a:t>
            </a:r>
            <a:r>
              <a:rPr lang="fr-FR" b="0" dirty="0"/>
              <a:t> </a:t>
            </a:r>
            <a:r>
              <a:rPr lang="fr-FR" b="0" dirty="0" err="1"/>
              <a:t>selected</a:t>
            </a:r>
            <a:r>
              <a:rPr lang="fr-FR" b="0" dirty="0"/>
              <a:t> pixels: </a:t>
            </a:r>
            <a:r>
              <a:rPr lang="fr-FR" b="0" dirty="0" err="1"/>
              <a:t>those</a:t>
            </a:r>
            <a:r>
              <a:rPr lang="fr-FR" b="0" dirty="0"/>
              <a:t> </a:t>
            </a:r>
            <a:r>
              <a:rPr lang="fr-FR" b="0" dirty="0" err="1"/>
              <a:t>above</a:t>
            </a:r>
            <a:r>
              <a:rPr lang="fr-FR" b="0" dirty="0"/>
              <a:t> a second (</a:t>
            </a:r>
            <a:r>
              <a:rPr lang="fr-FR" b="0" dirty="0" err="1"/>
              <a:t>lower</a:t>
            </a:r>
            <a:r>
              <a:rPr lang="fr-FR" b="0" dirty="0"/>
              <a:t>) </a:t>
            </a:r>
            <a:r>
              <a:rPr lang="fr-FR" b="0" dirty="0" err="1"/>
              <a:t>threshold</a:t>
            </a:r>
            <a:r>
              <a:rPr lang="fr-FR" b="0" dirty="0"/>
              <a:t> (</a:t>
            </a:r>
            <a:r>
              <a:rPr lang="fr-FR" b="0" dirty="0" err="1"/>
              <a:t>e.g</a:t>
            </a:r>
            <a:r>
              <a:rPr lang="fr-FR" b="0" dirty="0"/>
              <a:t>. 25% max</a:t>
            </a:r>
            <a:r>
              <a:rPr lang="fr-FR" b="0" dirty="0" smtClean="0"/>
              <a:t>)</a:t>
            </a:r>
            <a:endParaRPr lang="fr-FR" b="0" dirty="0"/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The “</a:t>
            </a:r>
            <a:r>
              <a:rPr lang="fr-FR" dirty="0" err="1"/>
              <a:t>Tailcut</a:t>
            </a:r>
            <a:r>
              <a:rPr lang="fr-FR" dirty="0"/>
              <a:t> clean” </a:t>
            </a:r>
            <a:r>
              <a:rPr lang="fr-FR" dirty="0" err="1"/>
              <a:t>algorithm</a:t>
            </a:r>
            <a:r>
              <a:rPr lang="fr-FR" dirty="0"/>
              <a:t> </a:t>
            </a:r>
            <a:endParaRPr dirty="0"/>
          </a:p>
        </p:txBody>
      </p:sp>
      <p:pic>
        <p:nvPicPr>
          <p:cNvPr id="2" name="Image 1" descr="tailcut_1st_threshol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33" y="3376079"/>
            <a:ext cx="2707390" cy="2862098"/>
          </a:xfrm>
          <a:prstGeom prst="rect">
            <a:avLst/>
          </a:prstGeom>
        </p:spPr>
      </p:pic>
      <p:pic>
        <p:nvPicPr>
          <p:cNvPr id="3" name="Image 2" descr="tailcut_2nd_thresho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755" y="3376079"/>
            <a:ext cx="2707390" cy="2862098"/>
          </a:xfrm>
          <a:prstGeom prst="rect">
            <a:avLst/>
          </a:prstGeom>
        </p:spPr>
      </p:pic>
      <p:pic>
        <p:nvPicPr>
          <p:cNvPr id="4" name="Image 3" descr="tailcut_origin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7" y="3376079"/>
            <a:ext cx="2707390" cy="28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5674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Fast</a:t>
            </a:r>
            <a:r>
              <a:rPr lang="fr-FR" dirty="0"/>
              <a:t> and </a:t>
            </a:r>
            <a:r>
              <a:rPr lang="fr-FR" dirty="0" smtClean="0"/>
              <a:t>simple</a:t>
            </a:r>
            <a:endParaRPr lang="fr-FR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Sufficient</a:t>
            </a:r>
            <a:r>
              <a:rPr lang="fr-FR" dirty="0"/>
              <a:t> for </a:t>
            </a:r>
            <a:r>
              <a:rPr lang="fr-FR" dirty="0" err="1"/>
              <a:t>bright</a:t>
            </a:r>
            <a:r>
              <a:rPr lang="fr-FR" dirty="0"/>
              <a:t> </a:t>
            </a:r>
            <a:r>
              <a:rPr lang="fr-FR" dirty="0" err="1" smtClean="0"/>
              <a:t>showers</a:t>
            </a:r>
            <a:endParaRPr lang="fr-FR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dirty="0"/>
              <a:t>But </a:t>
            </a:r>
            <a:r>
              <a:rPr lang="fr-FR" dirty="0" err="1"/>
              <a:t>surely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do </a:t>
            </a:r>
            <a:r>
              <a:rPr lang="fr-FR" dirty="0" err="1"/>
              <a:t>better</a:t>
            </a:r>
            <a:r>
              <a:rPr lang="fr-FR" dirty="0"/>
              <a:t> for </a:t>
            </a:r>
            <a:r>
              <a:rPr lang="fr-FR" dirty="0" err="1"/>
              <a:t>faint</a:t>
            </a:r>
            <a:r>
              <a:rPr lang="fr-FR" dirty="0"/>
              <a:t> </a:t>
            </a:r>
            <a:r>
              <a:rPr lang="fr-FR" dirty="0" err="1"/>
              <a:t>showers</a:t>
            </a:r>
            <a:r>
              <a:rPr lang="fr-FR" dirty="0"/>
              <a:t> </a:t>
            </a:r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Remarks</a:t>
            </a:r>
            <a:r>
              <a:rPr lang="fr-FR" dirty="0"/>
              <a:t> 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0272017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Arial"/>
              <a:buChar char="•"/>
            </a:pPr>
            <a:r>
              <a:rPr lang="fr-FR" dirty="0" err="1"/>
              <a:t>Tailcut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</a:t>
            </a:r>
            <a:r>
              <a:rPr lang="fr-FR" dirty="0" err="1"/>
              <a:t>threshold</a:t>
            </a:r>
            <a:r>
              <a:rPr lang="fr-FR" dirty="0"/>
              <a:t> in the main </a:t>
            </a:r>
            <a:r>
              <a:rPr lang="fr-FR" dirty="0" err="1"/>
              <a:t>space</a:t>
            </a:r>
            <a:r>
              <a:rPr lang="fr-FR" dirty="0"/>
              <a:t> </a:t>
            </a:r>
            <a:endParaRPr lang="bn-IN" dirty="0" smtClean="0"/>
          </a:p>
          <a:p>
            <a:pPr>
              <a:buFont typeface="Arial"/>
              <a:buChar char="•"/>
            </a:pPr>
            <a:endParaRPr lang="fr-FR" sz="1200" dirty="0"/>
          </a:p>
          <a:p>
            <a:pPr>
              <a:buFont typeface="Arial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: </a:t>
            </a:r>
            <a:r>
              <a:rPr lang="fr-FR" dirty="0" err="1"/>
              <a:t>threshold</a:t>
            </a:r>
            <a:r>
              <a:rPr lang="fr-FR" dirty="0"/>
              <a:t> in a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signal and noise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separated</a:t>
            </a:r>
            <a:r>
              <a:rPr lang="fr-FR" dirty="0"/>
              <a:t> </a:t>
            </a:r>
            <a:endParaRPr lang="bn-IN" dirty="0" smtClean="0"/>
          </a:p>
          <a:p>
            <a:pPr lvl="1">
              <a:buFont typeface="Wingdings" charset="2"/>
              <a:buChar char="§"/>
            </a:pP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</a:t>
            </a:r>
          </a:p>
          <a:p>
            <a:pPr lvl="1">
              <a:buFont typeface="Wingdings" charset="2"/>
              <a:buChar char="§"/>
            </a:pPr>
            <a:r>
              <a:rPr lang="fr-FR" dirty="0" err="1"/>
              <a:t>Cosmostat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(</a:t>
            </a:r>
            <a:r>
              <a:rPr lang="fr-FR" dirty="0" err="1"/>
              <a:t>iSAP</a:t>
            </a:r>
            <a:r>
              <a:rPr lang="fr-FR" dirty="0"/>
              <a:t>/Sparse2D</a:t>
            </a:r>
            <a:r>
              <a:rPr lang="fr-FR" dirty="0" smtClean="0"/>
              <a:t>)</a:t>
            </a:r>
            <a:endParaRPr lang="bn-IN" dirty="0"/>
          </a:p>
          <a:p>
            <a:pPr marL="901064" lvl="2" indent="0">
              <a:buNone/>
            </a:pPr>
            <a:r>
              <a:rPr lang="fr-FR" i="0" dirty="0" smtClean="0"/>
              <a:t>(</a:t>
            </a:r>
            <a:r>
              <a:rPr lang="fr-FR" i="0" dirty="0"/>
              <a:t>http://</a:t>
            </a:r>
            <a:r>
              <a:rPr lang="fr-FR" i="0" dirty="0" err="1"/>
              <a:t>www.cosmostat.org</a:t>
            </a:r>
            <a:r>
              <a:rPr lang="fr-FR" i="0" dirty="0"/>
              <a:t>/software/</a:t>
            </a:r>
            <a:r>
              <a:rPr lang="fr-FR" i="0" dirty="0" err="1"/>
              <a:t>isap</a:t>
            </a:r>
            <a:r>
              <a:rPr lang="fr-FR" i="0" dirty="0"/>
              <a:t>/) </a:t>
            </a:r>
          </a:p>
          <a:p>
            <a:endParaRPr lang="fr-FR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idea</a:t>
            </a:r>
            <a:r>
              <a:rPr lang="fr-FR" dirty="0"/>
              <a:t> to go </a:t>
            </a:r>
            <a:r>
              <a:rPr lang="fr-FR" dirty="0" err="1"/>
              <a:t>beyond</a:t>
            </a:r>
            <a:r>
              <a:rPr lang="fr-FR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897535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bn-IN" sz="1200" dirty="0" smtClean="0"/>
          </a:p>
          <a:p>
            <a:pPr marL="0" indent="0">
              <a:buNone/>
            </a:pPr>
            <a:r>
              <a:rPr lang="fr-FR" dirty="0" err="1" smtClean="0"/>
              <a:t>Roughly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Fourier </a:t>
            </a:r>
            <a:r>
              <a:rPr lang="fr-FR" dirty="0" err="1"/>
              <a:t>Transform</a:t>
            </a:r>
            <a:r>
              <a:rPr lang="fr-FR" dirty="0"/>
              <a:t> </a:t>
            </a:r>
            <a:endParaRPr lang="bn-IN" dirty="0" smtClean="0"/>
          </a:p>
          <a:p>
            <a:pPr lvl="1">
              <a:buFont typeface="Arial"/>
              <a:buChar char="•"/>
            </a:pP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transform</a:t>
            </a:r>
            <a:r>
              <a:rPr lang="fr-FR" dirty="0"/>
              <a:t> on the </a:t>
            </a:r>
            <a:r>
              <a:rPr lang="fr-FR" dirty="0" smtClean="0"/>
              <a:t>signa</a:t>
            </a:r>
            <a:r>
              <a:rPr lang="bn-IN" dirty="0" smtClean="0"/>
              <a:t>l</a:t>
            </a:r>
            <a:endParaRPr lang="fr-FR" dirty="0"/>
          </a:p>
          <a:p>
            <a:pPr lvl="1">
              <a:buFont typeface="Arial"/>
              <a:buChar char="•"/>
            </a:pPr>
            <a:r>
              <a:rPr lang="fr-FR" dirty="0" err="1"/>
              <a:t>Apply</a:t>
            </a:r>
            <a:r>
              <a:rPr lang="fr-FR" dirty="0"/>
              <a:t> a </a:t>
            </a:r>
            <a:r>
              <a:rPr lang="fr-FR" dirty="0" err="1"/>
              <a:t>threshold</a:t>
            </a:r>
            <a:r>
              <a:rPr lang="fr-FR" dirty="0"/>
              <a:t> in the </a:t>
            </a:r>
            <a:r>
              <a:rPr lang="fr-FR" dirty="0" err="1"/>
              <a:t>transformed</a:t>
            </a:r>
            <a:r>
              <a:rPr lang="fr-FR" dirty="0"/>
              <a:t> </a:t>
            </a:r>
            <a:r>
              <a:rPr lang="fr-FR" dirty="0" err="1" smtClean="0"/>
              <a:t>space</a:t>
            </a:r>
            <a:endParaRPr lang="bn-IN" dirty="0"/>
          </a:p>
          <a:p>
            <a:pPr lvl="1">
              <a:buFont typeface="Arial"/>
              <a:buChar char="•"/>
            </a:pPr>
            <a:r>
              <a:rPr lang="fr-FR" dirty="0" err="1" smtClean="0"/>
              <a:t>Invert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transform</a:t>
            </a:r>
            <a:r>
              <a:rPr lang="fr-FR" dirty="0"/>
              <a:t> to go back to the original signal </a:t>
            </a:r>
            <a:r>
              <a:rPr lang="fr-FR" dirty="0" err="1"/>
              <a:t>space</a:t>
            </a:r>
            <a:r>
              <a:rPr lang="fr-FR" dirty="0"/>
              <a:t> </a:t>
            </a:r>
          </a:p>
          <a:p>
            <a:endParaRPr lang="fr-FR" sz="1200" dirty="0"/>
          </a:p>
          <a:p>
            <a:pPr marL="0" indent="0">
              <a:buNone/>
            </a:pP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Fourier </a:t>
            </a:r>
            <a:r>
              <a:rPr lang="fr-FR" dirty="0" err="1"/>
              <a:t>Transform</a:t>
            </a:r>
            <a:r>
              <a:rPr lang="fr-FR" dirty="0"/>
              <a:t> </a:t>
            </a:r>
          </a:p>
          <a:p>
            <a:pPr>
              <a:buFont typeface="Arial"/>
              <a:buChar char="•"/>
            </a:pPr>
            <a:r>
              <a:rPr lang="fr-FR" b="0" dirty="0"/>
              <a:t>Use </a:t>
            </a:r>
            <a:r>
              <a:rPr lang="fr-FR" b="0" dirty="0" err="1"/>
              <a:t>functions</a:t>
            </a:r>
            <a:r>
              <a:rPr lang="fr-FR" b="0" dirty="0"/>
              <a:t> </a:t>
            </a:r>
            <a:r>
              <a:rPr lang="fr-FR" b="0" dirty="0" err="1"/>
              <a:t>named</a:t>
            </a:r>
            <a:r>
              <a:rPr lang="fr-FR" b="0" dirty="0"/>
              <a:t> </a:t>
            </a:r>
            <a:r>
              <a:rPr lang="fr-FR" b="0" dirty="0" err="1"/>
              <a:t>wavelets</a:t>
            </a:r>
            <a:r>
              <a:rPr lang="fr-FR" b="0" dirty="0"/>
              <a:t> </a:t>
            </a:r>
            <a:r>
              <a:rPr lang="fr-FR" b="0" dirty="0" err="1"/>
              <a:t>instead</a:t>
            </a:r>
            <a:r>
              <a:rPr lang="fr-FR" b="0" dirty="0"/>
              <a:t> sin and cos </a:t>
            </a:r>
            <a:r>
              <a:rPr lang="fr-FR" b="0" dirty="0" err="1"/>
              <a:t>functions</a:t>
            </a:r>
            <a:r>
              <a:rPr lang="fr-FR" b="0" dirty="0"/>
              <a:t> as new bases in the </a:t>
            </a:r>
            <a:r>
              <a:rPr lang="fr-FR" b="0" dirty="0" err="1"/>
              <a:t>transformed</a:t>
            </a:r>
            <a:r>
              <a:rPr lang="fr-FR" b="0" dirty="0"/>
              <a:t> </a:t>
            </a:r>
            <a:r>
              <a:rPr lang="fr-FR" b="0" dirty="0" err="1"/>
              <a:t>space</a:t>
            </a:r>
            <a:r>
              <a:rPr lang="fr-FR" b="0" dirty="0"/>
              <a:t> </a:t>
            </a:r>
          </a:p>
          <a:p>
            <a:pPr>
              <a:buFont typeface="Arial"/>
              <a:buChar char="•"/>
            </a:pPr>
            <a:r>
              <a:rPr lang="fr-FR" b="0" dirty="0"/>
              <a:t>The </a:t>
            </a:r>
            <a:r>
              <a:rPr lang="fr-FR" b="0" dirty="0" err="1"/>
              <a:t>transformed</a:t>
            </a:r>
            <a:r>
              <a:rPr lang="fr-FR" b="0" dirty="0"/>
              <a:t> </a:t>
            </a:r>
            <a:r>
              <a:rPr lang="fr-FR" b="0" dirty="0" err="1"/>
              <a:t>space</a:t>
            </a:r>
            <a:r>
              <a:rPr lang="fr-FR" b="0" dirty="0"/>
              <a:t> </a:t>
            </a:r>
            <a:r>
              <a:rPr lang="fr-FR" b="0" dirty="0" err="1"/>
              <a:t>contains</a:t>
            </a:r>
            <a:r>
              <a:rPr lang="fr-FR" b="0" dirty="0"/>
              <a:t> spatial </a:t>
            </a:r>
            <a:r>
              <a:rPr lang="fr-FR" b="0" dirty="0" smtClean="0"/>
              <a:t>information</a:t>
            </a:r>
            <a:endParaRPr lang="fr-FR" b="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considering</a:t>
            </a:r>
            <a:r>
              <a:rPr lang="fr-FR" dirty="0"/>
              <a:t> </a:t>
            </a: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 smtClean="0"/>
              <a:t>method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2043089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fr-FR" sz="2400" b="0" dirty="0" smtClean="0"/>
              <a:t>“</a:t>
            </a:r>
            <a:r>
              <a:rPr lang="fr-FR" sz="2400" b="0" dirty="0"/>
              <a:t>A short </a:t>
            </a:r>
            <a:r>
              <a:rPr lang="fr-FR" sz="2400" b="0" dirty="0" err="1"/>
              <a:t>wave-like</a:t>
            </a:r>
            <a:r>
              <a:rPr lang="fr-FR" sz="2400" b="0" dirty="0"/>
              <a:t> oscillation </a:t>
            </a:r>
            <a:r>
              <a:rPr lang="fr-FR" sz="2400" b="0" dirty="0" err="1"/>
              <a:t>with</a:t>
            </a:r>
            <a:r>
              <a:rPr lang="fr-FR" sz="2400" b="0" dirty="0"/>
              <a:t> a </a:t>
            </a:r>
            <a:r>
              <a:rPr lang="fr-FR" sz="2400" b="0" dirty="0" err="1"/>
              <a:t>beginning</a:t>
            </a:r>
            <a:r>
              <a:rPr lang="fr-FR" sz="2400" b="0" dirty="0"/>
              <a:t> and an end” </a:t>
            </a:r>
            <a:endParaRPr lang="bn-IN" sz="2400" b="0" dirty="0" smtClean="0"/>
          </a:p>
          <a:p>
            <a:pPr marL="0" indent="0">
              <a:buNone/>
            </a:pPr>
            <a:endParaRPr lang="fr-FR" sz="2400" b="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Morlet</a:t>
            </a:r>
            <a:r>
              <a:rPr lang="fr-FR" dirty="0"/>
              <a:t> </a:t>
            </a:r>
            <a:r>
              <a:rPr lang="fr-FR" dirty="0" err="1"/>
              <a:t>wavelet</a:t>
            </a:r>
            <a:r>
              <a:rPr lang="fr-FR" dirty="0" smtClean="0"/>
              <a:t>)</a:t>
            </a:r>
            <a:endParaRPr dirty="0"/>
          </a:p>
        </p:txBody>
      </p:sp>
      <p:pic>
        <p:nvPicPr>
          <p:cNvPr id="2" name="Image 1" descr="wt_morl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18" y="1107021"/>
            <a:ext cx="4133527" cy="44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1520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endParaRPr lang="bn-IN" sz="800" b="0" dirty="0" smtClean="0"/>
          </a:p>
          <a:p>
            <a:pPr>
              <a:buFont typeface="Arial"/>
              <a:buChar char="•"/>
            </a:pPr>
            <a:r>
              <a:rPr lang="fr-FR" sz="2000" b="0" dirty="0" smtClean="0"/>
              <a:t>Input </a:t>
            </a:r>
            <a:r>
              <a:rPr lang="fr-FR" sz="2000" b="0" dirty="0"/>
              <a:t>signal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converted</a:t>
            </a:r>
            <a:r>
              <a:rPr lang="fr-FR" sz="2000" b="0" dirty="0"/>
              <a:t> to a </a:t>
            </a:r>
            <a:r>
              <a:rPr lang="fr-FR" sz="2000" b="0" dirty="0" err="1">
                <a:solidFill>
                  <a:srgbClr val="FF0000"/>
                </a:solidFill>
              </a:rPr>
              <a:t>weighted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 err="1"/>
              <a:t>sum</a:t>
            </a:r>
            <a:r>
              <a:rPr lang="fr-FR" sz="2000" b="0" dirty="0"/>
              <a:t> of sin and cos </a:t>
            </a:r>
            <a:r>
              <a:rPr lang="fr-FR" sz="2000" b="0" dirty="0" err="1"/>
              <a:t>at</a:t>
            </a:r>
            <a:r>
              <a:rPr lang="fr-FR" sz="2000" b="0" dirty="0"/>
              <a:t> </a:t>
            </a:r>
            <a:r>
              <a:rPr lang="fr-FR" sz="2000" b="0" dirty="0" err="1"/>
              <a:t>different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frequencies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</a:p>
          <a:p>
            <a:pPr>
              <a:buFont typeface="Arial"/>
              <a:buChar char="•"/>
            </a:pPr>
            <a:r>
              <a:rPr lang="fr-FR" sz="2000" b="0" dirty="0" err="1"/>
              <a:t>Threshold</a:t>
            </a:r>
            <a:r>
              <a:rPr lang="fr-FR" sz="2000" b="0" dirty="0"/>
              <a:t>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applied</a:t>
            </a:r>
            <a:r>
              <a:rPr lang="fr-FR" sz="2000" b="0" dirty="0"/>
              <a:t> on </a:t>
            </a:r>
            <a:r>
              <a:rPr lang="fr-FR" sz="2000" b="0" dirty="0" err="1"/>
              <a:t>these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FF0000"/>
                </a:solidFill>
              </a:rPr>
              <a:t>weights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/>
              <a:t>to </a:t>
            </a:r>
            <a:r>
              <a:rPr lang="fr-FR" sz="2000" b="0" dirty="0" err="1"/>
              <a:t>remove</a:t>
            </a:r>
            <a:r>
              <a:rPr lang="fr-FR" sz="2000" b="0" dirty="0"/>
              <a:t> </a:t>
            </a:r>
            <a:r>
              <a:rPr lang="fr-FR" sz="2000" b="0" dirty="0" err="1"/>
              <a:t>some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frequencies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  <a:r>
              <a:rPr lang="fr-FR" sz="2000" b="0" dirty="0"/>
              <a:t>in the input signal (</a:t>
            </a:r>
            <a:r>
              <a:rPr lang="fr-FR" sz="2000" b="0" dirty="0" err="1"/>
              <a:t>e.g</a:t>
            </a:r>
            <a:r>
              <a:rPr lang="fr-FR" sz="2000" b="0" dirty="0"/>
              <a:t>. </a:t>
            </a:r>
            <a:r>
              <a:rPr lang="fr-FR" sz="2000" b="0" dirty="0" err="1"/>
              <a:t>high</a:t>
            </a:r>
            <a:r>
              <a:rPr lang="fr-FR" sz="2000" b="0" dirty="0"/>
              <a:t> </a:t>
            </a:r>
            <a:r>
              <a:rPr lang="fr-FR" sz="2000" b="0" dirty="0" err="1"/>
              <a:t>pass</a:t>
            </a:r>
            <a:r>
              <a:rPr lang="fr-FR" sz="2000" b="0" dirty="0"/>
              <a:t> </a:t>
            </a:r>
            <a:r>
              <a:rPr lang="fr-FR" sz="2000" b="0" dirty="0" err="1"/>
              <a:t>filter</a:t>
            </a:r>
            <a:r>
              <a:rPr lang="fr-FR" sz="2000" b="0" dirty="0"/>
              <a:t>, </a:t>
            </a:r>
            <a:r>
              <a:rPr lang="fr-FR" sz="2000" b="0" dirty="0" err="1"/>
              <a:t>low</a:t>
            </a:r>
            <a:r>
              <a:rPr lang="fr-FR" sz="2000" b="0" dirty="0"/>
              <a:t> </a:t>
            </a:r>
            <a:r>
              <a:rPr lang="fr-FR" sz="2000" b="0" dirty="0" err="1"/>
              <a:t>pass</a:t>
            </a:r>
            <a:r>
              <a:rPr lang="fr-FR" sz="2000" b="0" dirty="0"/>
              <a:t> </a:t>
            </a:r>
            <a:r>
              <a:rPr lang="fr-FR" sz="2000" b="0" dirty="0" err="1"/>
              <a:t>filter</a:t>
            </a:r>
            <a:r>
              <a:rPr lang="fr-FR" sz="2000" b="0" dirty="0"/>
              <a:t>, ...) </a:t>
            </a:r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Cleaning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: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Fourier </a:t>
            </a:r>
            <a:r>
              <a:rPr lang="fr-FR" dirty="0" err="1"/>
              <a:t>Transform</a:t>
            </a:r>
            <a:r>
              <a:rPr lang="fr-FR" dirty="0"/>
              <a:t> </a:t>
            </a:r>
            <a:endParaRPr dirty="0"/>
          </a:p>
        </p:txBody>
      </p:sp>
      <p:pic>
        <p:nvPicPr>
          <p:cNvPr id="2" name="Image 1" descr="ff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5" y="2612379"/>
            <a:ext cx="7081256" cy="38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23324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800" b="0" dirty="0" smtClean="0"/>
          </a:p>
          <a:p>
            <a:pPr>
              <a:buFont typeface="Arial"/>
              <a:buChar char="•"/>
            </a:pPr>
            <a:r>
              <a:rPr lang="fr-FR" sz="2000" b="0" dirty="0" smtClean="0"/>
              <a:t>Input </a:t>
            </a:r>
            <a:r>
              <a:rPr lang="fr-FR" sz="2000" b="0" dirty="0"/>
              <a:t>signal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converted</a:t>
            </a:r>
            <a:r>
              <a:rPr lang="fr-FR" sz="2000" b="0" dirty="0"/>
              <a:t> to a </a:t>
            </a:r>
            <a:r>
              <a:rPr lang="fr-FR" sz="2000" b="0" dirty="0" err="1">
                <a:solidFill>
                  <a:srgbClr val="FF0000"/>
                </a:solidFill>
              </a:rPr>
              <a:t>weighted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 err="1"/>
              <a:t>sum</a:t>
            </a:r>
            <a:r>
              <a:rPr lang="fr-FR" sz="2000" b="0" dirty="0"/>
              <a:t> of </a:t>
            </a:r>
            <a:r>
              <a:rPr lang="fr-FR" sz="2000" b="0" dirty="0" err="1"/>
              <a:t>these</a:t>
            </a:r>
            <a:r>
              <a:rPr lang="fr-FR" sz="2000" b="0" dirty="0"/>
              <a:t> </a:t>
            </a:r>
            <a:r>
              <a:rPr lang="fr-FR" sz="2000" b="0" dirty="0" err="1"/>
              <a:t>wavelet</a:t>
            </a:r>
            <a:r>
              <a:rPr lang="fr-FR" sz="2000" b="0" dirty="0"/>
              <a:t> </a:t>
            </a:r>
            <a:r>
              <a:rPr lang="fr-FR" sz="2000" b="0" dirty="0" err="1"/>
              <a:t>functions</a:t>
            </a:r>
            <a:r>
              <a:rPr lang="fr-FR" sz="2000" b="0" dirty="0"/>
              <a:t> </a:t>
            </a:r>
            <a:r>
              <a:rPr lang="fr-FR" sz="2000" b="0" dirty="0" err="1"/>
              <a:t>at</a:t>
            </a:r>
            <a:r>
              <a:rPr lang="fr-FR" sz="2000" b="0" dirty="0"/>
              <a:t> </a:t>
            </a:r>
            <a:r>
              <a:rPr lang="fr-FR" sz="2000" b="0" dirty="0" err="1"/>
              <a:t>different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scales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  <a:r>
              <a:rPr lang="fr-FR" sz="2000" b="0" dirty="0"/>
              <a:t>(</a:t>
            </a:r>
            <a:r>
              <a:rPr lang="fr-FR" sz="2000" b="0" dirty="0">
                <a:solidFill>
                  <a:srgbClr val="3366FF"/>
                </a:solidFill>
              </a:rPr>
              <a:t>dilate factor</a:t>
            </a:r>
            <a:r>
              <a:rPr lang="fr-FR" sz="2000" b="0" dirty="0"/>
              <a:t>) and </a:t>
            </a:r>
            <a:r>
              <a:rPr lang="fr-FR" sz="2000" b="0" dirty="0">
                <a:solidFill>
                  <a:srgbClr val="008000"/>
                </a:solidFill>
              </a:rPr>
              <a:t>positions</a:t>
            </a:r>
            <a:r>
              <a:rPr lang="fr-FR" sz="2000" b="0" dirty="0"/>
              <a:t> (</a:t>
            </a:r>
            <a:r>
              <a:rPr lang="fr-FR" sz="2000" b="0" dirty="0">
                <a:solidFill>
                  <a:srgbClr val="008000"/>
                </a:solidFill>
              </a:rPr>
              <a:t>translate factor</a:t>
            </a:r>
            <a:r>
              <a:rPr lang="fr-FR" sz="2000" b="0" dirty="0"/>
              <a:t>) </a:t>
            </a:r>
          </a:p>
          <a:p>
            <a:pPr>
              <a:buFont typeface="Arial"/>
              <a:buChar char="•"/>
            </a:pPr>
            <a:r>
              <a:rPr lang="fr-FR" sz="2000" b="0" dirty="0" err="1"/>
              <a:t>Threshold</a:t>
            </a:r>
            <a:r>
              <a:rPr lang="fr-FR" sz="2000" b="0" dirty="0"/>
              <a:t>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applied</a:t>
            </a:r>
            <a:r>
              <a:rPr lang="fr-FR" sz="2000" b="0" dirty="0"/>
              <a:t> on </a:t>
            </a:r>
            <a:r>
              <a:rPr lang="fr-FR" sz="2000" b="0" dirty="0" err="1"/>
              <a:t>these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FF0000"/>
                </a:solidFill>
              </a:rPr>
              <a:t>weights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/>
              <a:t>to </a:t>
            </a:r>
            <a:r>
              <a:rPr lang="fr-FR" sz="2000" b="0" dirty="0" err="1"/>
              <a:t>remove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008000"/>
                </a:solidFill>
              </a:rPr>
              <a:t>locally</a:t>
            </a:r>
            <a:r>
              <a:rPr lang="fr-FR" sz="2000" b="0" dirty="0">
                <a:solidFill>
                  <a:srgbClr val="008000"/>
                </a:solidFill>
              </a:rPr>
              <a:t> </a:t>
            </a:r>
            <a:r>
              <a:rPr lang="fr-FR" sz="2000" b="0" dirty="0"/>
              <a:t>(in </a:t>
            </a:r>
            <a:r>
              <a:rPr lang="fr-FR" sz="2000" b="0" dirty="0" err="1"/>
              <a:t>space</a:t>
            </a:r>
            <a:r>
              <a:rPr lang="fr-FR" sz="2000" b="0" dirty="0"/>
              <a:t> or time) </a:t>
            </a:r>
            <a:r>
              <a:rPr lang="fr-FR" sz="2000" b="0" dirty="0" err="1"/>
              <a:t>some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frequencies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  <a:r>
              <a:rPr lang="fr-FR" sz="2000" b="0" dirty="0"/>
              <a:t>(or </a:t>
            </a:r>
            <a:r>
              <a:rPr lang="fr-FR" sz="2000" b="0" dirty="0" err="1">
                <a:solidFill>
                  <a:srgbClr val="3366FF"/>
                </a:solidFill>
              </a:rPr>
              <a:t>scales</a:t>
            </a:r>
            <a:r>
              <a:rPr lang="fr-FR" sz="2000" b="0" dirty="0"/>
              <a:t>) in the input </a:t>
            </a:r>
            <a:r>
              <a:rPr lang="fr-FR" sz="2000" b="0" dirty="0" smtClean="0"/>
              <a:t>signal</a:t>
            </a:r>
            <a:endParaRPr lang="fr-FR" sz="2000" b="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Cleaning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: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 smtClean="0"/>
              <a:t>Transform</a:t>
            </a:r>
            <a:endParaRPr dirty="0"/>
          </a:p>
        </p:txBody>
      </p:sp>
      <p:pic>
        <p:nvPicPr>
          <p:cNvPr id="2" name="Image 1" descr="w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37" y="2598990"/>
            <a:ext cx="7077475" cy="38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75316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800" dirty="0" smtClean="0"/>
          </a:p>
          <a:p>
            <a:pPr marL="0" indent="0">
              <a:buNone/>
            </a:pPr>
            <a:r>
              <a:rPr lang="fr-FR" dirty="0" smtClean="0"/>
              <a:t>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 smtClean="0"/>
              <a:t>example</a:t>
            </a:r>
            <a:r>
              <a:rPr lang="fr-FR" dirty="0" smtClean="0"/>
              <a:t>:</a:t>
            </a:r>
            <a:endParaRPr lang="bn-IN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Remove</a:t>
            </a:r>
            <a:r>
              <a:rPr lang="fr-FR" sz="2400" b="0" dirty="0" smtClean="0"/>
              <a:t> </a:t>
            </a:r>
            <a:r>
              <a:rPr lang="fr-FR" sz="2400" b="0" dirty="0"/>
              <a:t>noise in direct </a:t>
            </a:r>
            <a:r>
              <a:rPr lang="fr-FR" sz="2400" b="0" dirty="0" err="1"/>
              <a:t>space</a:t>
            </a:r>
            <a:r>
              <a:rPr lang="fr-FR" sz="2400" b="0" dirty="0"/>
              <a:t> </a:t>
            </a:r>
            <a:r>
              <a:rPr lang="fr-FR" sz="2400" b="0" dirty="0" err="1"/>
              <a:t>is</a:t>
            </a:r>
            <a:r>
              <a:rPr lang="fr-FR" sz="2400" b="0" dirty="0"/>
              <a:t> </a:t>
            </a:r>
            <a:r>
              <a:rPr lang="fr-FR" sz="2400" b="0" dirty="0" err="1" smtClean="0"/>
              <a:t>difficult</a:t>
            </a:r>
            <a:endParaRPr lang="bn-IN" sz="2400" b="0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Remove</a:t>
            </a:r>
            <a:r>
              <a:rPr lang="fr-FR" sz="2400" b="0" dirty="0" smtClean="0"/>
              <a:t> </a:t>
            </a:r>
            <a:r>
              <a:rPr lang="fr-FR" sz="2400" b="0" dirty="0"/>
              <a:t>noise in the </a:t>
            </a:r>
            <a:r>
              <a:rPr lang="fr-FR" sz="2400" b="0" dirty="0" err="1"/>
              <a:t>transformed</a:t>
            </a:r>
            <a:r>
              <a:rPr lang="fr-FR" sz="2400" b="0" dirty="0"/>
              <a:t> </a:t>
            </a:r>
            <a:r>
              <a:rPr lang="fr-FR" sz="2400" b="0" dirty="0" err="1"/>
              <a:t>space</a:t>
            </a:r>
            <a:r>
              <a:rPr lang="fr-FR" sz="2400" b="0" dirty="0"/>
              <a:t> </a:t>
            </a:r>
            <a:r>
              <a:rPr lang="fr-FR" sz="2400" b="0" dirty="0" err="1"/>
              <a:t>is</a:t>
            </a:r>
            <a:r>
              <a:rPr lang="fr-FR" sz="2400" b="0" dirty="0"/>
              <a:t> </a:t>
            </a:r>
            <a:r>
              <a:rPr lang="fr-FR" sz="2400" b="0" dirty="0" err="1"/>
              <a:t>easy</a:t>
            </a:r>
            <a:r>
              <a:rPr lang="fr-FR" sz="2400" b="0" dirty="0"/>
              <a:t>: </a:t>
            </a:r>
          </a:p>
          <a:p>
            <a:pPr lvl="1">
              <a:buFont typeface="Wingdings" charset="2"/>
              <a:buChar char="§"/>
            </a:pPr>
            <a:r>
              <a:rPr lang="fr-FR" sz="2400" dirty="0"/>
              <a:t>noise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uniformly</a:t>
            </a:r>
            <a:r>
              <a:rPr lang="fr-FR" sz="2400" dirty="0"/>
              <a:t> </a:t>
            </a:r>
            <a:r>
              <a:rPr lang="fr-FR" sz="2400" dirty="0" err="1"/>
              <a:t>distributed</a:t>
            </a:r>
            <a:r>
              <a:rPr lang="fr-FR" sz="2400" dirty="0"/>
              <a:t> on </a:t>
            </a:r>
            <a:r>
              <a:rPr lang="fr-FR" sz="2400" dirty="0" err="1"/>
              <a:t>small</a:t>
            </a:r>
            <a:r>
              <a:rPr lang="fr-FR" sz="2400" dirty="0"/>
              <a:t> coefficients </a:t>
            </a:r>
          </a:p>
          <a:p>
            <a:pPr lvl="1">
              <a:buFont typeface="Wingdings" charset="2"/>
              <a:buChar char="§"/>
            </a:pPr>
            <a:r>
              <a:rPr lang="fr-FR" sz="2400" dirty="0"/>
              <a:t>signal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defined</a:t>
            </a:r>
            <a:r>
              <a:rPr lang="fr-FR" sz="2400" dirty="0"/>
              <a:t> by few </a:t>
            </a:r>
            <a:r>
              <a:rPr lang="fr-FR" sz="2400" dirty="0" err="1"/>
              <a:t>big</a:t>
            </a:r>
            <a:r>
              <a:rPr lang="fr-FR" sz="2400" dirty="0"/>
              <a:t> </a:t>
            </a:r>
            <a:r>
              <a:rPr lang="fr-FR" sz="2400" dirty="0" smtClean="0"/>
              <a:t>coefficients</a:t>
            </a:r>
            <a:endParaRPr lang="fr-FR" sz="240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Find</a:t>
            </a:r>
            <a:r>
              <a:rPr lang="fr-FR" dirty="0"/>
              <a:t> a base </a:t>
            </a:r>
            <a:r>
              <a:rPr lang="fr-FR" dirty="0" err="1"/>
              <a:t>where</a:t>
            </a:r>
            <a:r>
              <a:rPr lang="fr-FR" dirty="0"/>
              <a:t> signal and noise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 smtClean="0"/>
              <a:t>separated</a:t>
            </a:r>
            <a:endParaRPr dirty="0"/>
          </a:p>
        </p:txBody>
      </p:sp>
      <p:pic>
        <p:nvPicPr>
          <p:cNvPr id="2" name="Image 1" descr="ff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5" y="3680031"/>
            <a:ext cx="8401788" cy="249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08212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 smtClean="0"/>
              <a:t>Example</a:t>
            </a:r>
            <a:endParaRPr dirty="0"/>
          </a:p>
        </p:txBody>
      </p:sp>
      <p:pic>
        <p:nvPicPr>
          <p:cNvPr id="2" name="Image 1" descr="example_wt_m3_K_k_s35_f3_C1_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1" y="1820800"/>
            <a:ext cx="8393158" cy="3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2172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Observatories:</a:t>
            </a:r>
            <a:br>
              <a:rPr lang="bn-IN" dirty="0" smtClean="0"/>
            </a:br>
            <a:r>
              <a:rPr lang="bn-IN" dirty="0" smtClean="0"/>
              <a:t>HESS</a:t>
            </a:r>
            <a:endParaRPr dirty="0"/>
          </a:p>
        </p:txBody>
      </p:sp>
      <p:pic>
        <p:nvPicPr>
          <p:cNvPr id="3" name="Image 2" descr="B7bKgtWCUAAUPUY.jpg_larg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41" y="1107682"/>
            <a:ext cx="8097848" cy="53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21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Example</a:t>
            </a:r>
            <a:endParaRPr dirty="0"/>
          </a:p>
        </p:txBody>
      </p:sp>
      <p:pic>
        <p:nvPicPr>
          <p:cNvPr id="2" name="Image 1" descr="example_t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1" y="1820800"/>
            <a:ext cx="8393158" cy="3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726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Observatories:</a:t>
            </a:r>
            <a:br>
              <a:rPr lang="bn-IN" dirty="0" smtClean="0"/>
            </a:br>
            <a:r>
              <a:rPr lang="bn-IN" dirty="0" smtClean="0"/>
              <a:t>CTA</a:t>
            </a:r>
            <a:endParaRPr dirty="0"/>
          </a:p>
        </p:txBody>
      </p:sp>
      <p:pic>
        <p:nvPicPr>
          <p:cNvPr id="2" name="Image 1" descr="CTA001_startseite_paranal_montage_bode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6" y="3961700"/>
            <a:ext cx="8514410" cy="24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31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0" y="-1"/>
            <a:ext cx="9147363" cy="686088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3075714" y="305391"/>
            <a:ext cx="375616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</a:defRPr>
            </a:lvl1pPr>
          </a:lstStyle>
          <a:p>
            <a:r>
              <a:t>How Cherenkov Telescopes Work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3859232" y="2059400"/>
            <a:ext cx="491242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 b="1">
                <a:solidFill>
                  <a:srgbClr val="FFFFFF"/>
                </a:solidFill>
              </a:defRPr>
            </a:pPr>
            <a:r>
              <a:t>Gamma-rays produce air showers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t>glow in Cherenkov light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t>detected by very sensitive optical telescopes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4580423" y="875221"/>
            <a:ext cx="2683021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>
                <a:solidFill>
                  <a:srgbClr val="FFFFFF"/>
                </a:solidFill>
              </a:defRPr>
            </a:pPr>
            <a:r>
              <a:t>Cameras image showers at ns timescales 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t>very low S/N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Example</a:t>
            </a:r>
            <a:endParaRPr dirty="0"/>
          </a:p>
        </p:txBody>
      </p:sp>
      <p:pic>
        <p:nvPicPr>
          <p:cNvPr id="4" name="gamma-time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7035" y="1113516"/>
            <a:ext cx="6740969" cy="50907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83126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nivEarthS_Modèle PPT">
  <a:themeElements>
    <a:clrScheme name="UnivEarthS_Modèle PP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vEarthS_Modèle PP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ivEarthS_Modèle PP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nivEarthS_Modèle PPT">
  <a:themeElements>
    <a:clrScheme name="UnivEarthS_Modèle PP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vEarthS_Modèle PP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ivEarthS_Modèle PP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2440</Words>
  <Application>Microsoft Macintosh PowerPoint</Application>
  <PresentationFormat>Présentation à l'écran (4:3)</PresentationFormat>
  <Paragraphs>415</Paragraphs>
  <Slides>40</Slides>
  <Notes>25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1" baseType="lpstr">
      <vt:lpstr>UnivEarthS_Modèle PPT</vt:lpstr>
      <vt:lpstr>Présentation PowerPoint</vt:lpstr>
      <vt:lpstr>PRoject Context:  group development</vt:lpstr>
      <vt:lpstr>PROJECT MANAGEMENT: The Team</vt:lpstr>
      <vt:lpstr>Observatories: HESS</vt:lpstr>
      <vt:lpstr>Observatories: CTA</vt:lpstr>
      <vt:lpstr>Présentation PowerPoint</vt:lpstr>
      <vt:lpstr>Présentation PowerPoint</vt:lpstr>
      <vt:lpstr>Présentation PowerPoint</vt:lpstr>
      <vt:lpstr>Example</vt:lpstr>
      <vt:lpstr>Présentation PowerPoint</vt:lpstr>
      <vt:lpstr>Présentation PowerPoint</vt:lpstr>
      <vt:lpstr>Sky maps</vt:lpstr>
      <vt:lpstr>Sky maps</vt:lpstr>
      <vt:lpstr>Présentation PowerPoint</vt:lpstr>
      <vt:lpstr>Examples</vt:lpstr>
      <vt:lpstr>PROJECT: Focus on two aspects for Cherenkov Telescopes</vt:lpstr>
      <vt:lpstr>THE IDEA: Synergies with Other Fields</vt:lpstr>
      <vt:lpstr>Methods currently used for gamma rays images cleaning </vt:lpstr>
      <vt:lpstr>Example of more advanced methods developed for weak gravitational lensing</vt:lpstr>
      <vt:lpstr>Advantages</vt:lpstr>
      <vt:lpstr>Example: Image cleaning with wavelets</vt:lpstr>
      <vt:lpstr>Example: former Image cleaning method</vt:lpstr>
      <vt:lpstr>Progress in events reconstruction (Tino Michael)</vt:lpstr>
      <vt:lpstr>Progress in transient detection (Fabio Acero)</vt:lpstr>
      <vt:lpstr>Progress in transient detection (Fabio Acero)</vt:lpstr>
      <vt:lpstr>Project:  PLan/timeline</vt:lpstr>
      <vt:lpstr>Summary</vt:lpstr>
      <vt:lpstr>Présentation PowerPoint</vt:lpstr>
      <vt:lpstr>Présentation PowerPoint</vt:lpstr>
      <vt:lpstr>Subject</vt:lpstr>
      <vt:lpstr>The “Tailcut clean” algorithm </vt:lpstr>
      <vt:lpstr>Remarks </vt:lpstr>
      <vt:lpstr>Basic idea to go beyond </vt:lpstr>
      <vt:lpstr>We are considering Wavelet Transform method</vt:lpstr>
      <vt:lpstr>Example of wavelet function (Morlet wavelet)</vt:lpstr>
      <vt:lpstr>Cleaning procedure: general idea with Fourier Transform </vt:lpstr>
      <vt:lpstr>Cleaning procedure: general idea with Wavelet Transform</vt:lpstr>
      <vt:lpstr>Find a base where signal and noise can be easily separated</vt:lpstr>
      <vt:lpstr>Example</vt:lpstr>
      <vt:lpstr>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Context:  group development</dc:title>
  <cp:lastModifiedBy>Jérémie Decock</cp:lastModifiedBy>
  <cp:revision>109</cp:revision>
  <dcterms:modified xsi:type="dcterms:W3CDTF">2016-11-28T23:39:36Z</dcterms:modified>
</cp:coreProperties>
</file>